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3"/>
  </p:notesMasterIdLst>
  <p:sldIdLst>
    <p:sldId id="259" r:id="rId2"/>
    <p:sldId id="289" r:id="rId3"/>
    <p:sldId id="301" r:id="rId4"/>
    <p:sldId id="290" r:id="rId5"/>
    <p:sldId id="291" r:id="rId6"/>
    <p:sldId id="299" r:id="rId7"/>
    <p:sldId id="297" r:id="rId8"/>
    <p:sldId id="296" r:id="rId9"/>
    <p:sldId id="260" r:id="rId10"/>
    <p:sldId id="257" r:id="rId11"/>
    <p:sldId id="264" r:id="rId12"/>
    <p:sldId id="278" r:id="rId13"/>
    <p:sldId id="261" r:id="rId14"/>
    <p:sldId id="272" r:id="rId15"/>
    <p:sldId id="268" r:id="rId16"/>
    <p:sldId id="273" r:id="rId17"/>
    <p:sldId id="269" r:id="rId18"/>
    <p:sldId id="276" r:id="rId19"/>
    <p:sldId id="295" r:id="rId20"/>
    <p:sldId id="298" r:id="rId21"/>
    <p:sldId id="28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43"/>
  </p:normalViewPr>
  <p:slideViewPr>
    <p:cSldViewPr snapToGrid="0" snapToObjects="1">
      <p:cViewPr>
        <p:scale>
          <a:sx n="83" d="100"/>
          <a:sy n="83" d="100"/>
        </p:scale>
        <p:origin x="36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6683A-CEB5-2442-B7D5-37AFE86A98BB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51094-D49B-444D-BEF8-D9785A4EA0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6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182749D-4D4A-2440-9580-2BEFAF0B8B82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1285529-2B98-634D-B78A-3590AB8D20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4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55402" y="5331417"/>
            <a:ext cx="6555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EPU 12 Avril 2018</a:t>
            </a:r>
          </a:p>
          <a:p>
            <a:r>
              <a:rPr lang="fr-FR" dirty="0" smtClean="0"/>
              <a:t>Dr Amandine </a:t>
            </a:r>
            <a:r>
              <a:rPr lang="fr-FR" dirty="0" err="1" smtClean="0"/>
              <a:t>Moutte</a:t>
            </a:r>
            <a:r>
              <a:rPr lang="fr-FR" dirty="0" smtClean="0"/>
              <a:t>-Jannot / Gynécologue Obstétricien</a:t>
            </a:r>
          </a:p>
          <a:p>
            <a:r>
              <a:rPr lang="fr-FR" dirty="0" smtClean="0"/>
              <a:t>Hôpital Privé Pays de Savoie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9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217714"/>
            <a:ext cx="8567058" cy="8545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46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FROTTI </a:t>
            </a:r>
            <a:r>
              <a:rPr lang="fr-FR" b="1" dirty="0" smtClean="0"/>
              <a:t>ASCUS</a:t>
            </a:r>
            <a:r>
              <a:rPr lang="fr-FR" dirty="0" smtClean="0"/>
              <a:t> initial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CAT en première intention </a:t>
            </a:r>
          </a:p>
          <a:p>
            <a:pPr lvl="1"/>
            <a:r>
              <a:rPr lang="fr-FR" dirty="0" smtClean="0"/>
              <a:t>Avant 30 ans</a:t>
            </a:r>
          </a:p>
          <a:p>
            <a:pPr lvl="1"/>
            <a:r>
              <a:rPr lang="fr-FR" dirty="0" smtClean="0"/>
              <a:t>Après 30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71" y="0"/>
            <a:ext cx="9835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9220200" cy="855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77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FROTTI </a:t>
            </a:r>
            <a:r>
              <a:rPr lang="fr-FR" b="1" dirty="0" smtClean="0"/>
              <a:t>HSIL</a:t>
            </a:r>
            <a:r>
              <a:rPr lang="fr-FR" dirty="0" smtClean="0"/>
              <a:t> initial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CAT en première intention = COLPOSCOPIE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9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11" y="0"/>
            <a:ext cx="8783053" cy="8831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5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FROTTI </a:t>
            </a:r>
            <a:r>
              <a:rPr lang="fr-FR" b="1" dirty="0" smtClean="0"/>
              <a:t>AGC</a:t>
            </a:r>
            <a:r>
              <a:rPr lang="fr-FR" dirty="0" smtClean="0"/>
              <a:t> initial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CAT en première intention = COLPOSCOPIE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8" y="0"/>
            <a:ext cx="86627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4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FROTTIS </a:t>
            </a:r>
            <a:r>
              <a:rPr lang="fr-FR" dirty="0" smtClean="0"/>
              <a:t>anormal chez une femme enceinte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situations:</a:t>
            </a:r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LSIL / ASCUS   </a:t>
            </a:r>
            <a:r>
              <a:rPr lang="fr-FR" dirty="0" smtClean="0"/>
              <a:t>		&gt;&gt;&gt;&gt; Post </a:t>
            </a:r>
            <a:r>
              <a:rPr lang="fr-FR" dirty="0" err="1" smtClean="0"/>
              <a:t>Partum</a:t>
            </a:r>
            <a:endParaRPr lang="fr-FR" dirty="0" smtClean="0"/>
          </a:p>
          <a:p>
            <a:pPr lvl="1"/>
            <a:r>
              <a:rPr lang="fr-FR" dirty="0" smtClean="0">
                <a:solidFill>
                  <a:schemeClr val="accent2"/>
                </a:solidFill>
              </a:rPr>
              <a:t>ASCH / HSIL / AGC</a:t>
            </a:r>
            <a:r>
              <a:rPr lang="fr-FR" dirty="0" smtClean="0"/>
              <a:t>	&gt;&gt;&gt;&gt; Colposcopie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4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VACCINATION HPV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11 -14 ans </a:t>
            </a:r>
          </a:p>
          <a:p>
            <a:r>
              <a:rPr lang="fr-FR" dirty="0" smtClean="0"/>
              <a:t>Rattrapage jusqu’à 19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2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/>
          <a:lstStyle/>
          <a:p>
            <a:r>
              <a:rPr lang="fr-FR" dirty="0" smtClean="0"/>
              <a:t>3000 nouveaux cas par an</a:t>
            </a:r>
          </a:p>
          <a:p>
            <a:r>
              <a:rPr lang="fr-FR" dirty="0" smtClean="0"/>
              <a:t>1000 décès par an</a:t>
            </a:r>
          </a:p>
          <a:p>
            <a:r>
              <a:rPr lang="fr-FR" dirty="0" smtClean="0"/>
              <a:t>235 000 frottis anormaux par an dont </a:t>
            </a:r>
            <a:r>
              <a:rPr lang="fr-FR" b="1" dirty="0" smtClean="0"/>
              <a:t>13%  </a:t>
            </a:r>
            <a:r>
              <a:rPr lang="fr-FR" dirty="0" smtClean="0"/>
              <a:t>lésions précancéreuses ou cancéreuses</a:t>
            </a:r>
          </a:p>
          <a:p>
            <a:r>
              <a:rPr lang="fr-FR" dirty="0" smtClean="0"/>
              <a:t>Au </a:t>
            </a:r>
            <a:r>
              <a:rPr lang="fr-FR" dirty="0"/>
              <a:t>cours de leur vie, </a:t>
            </a:r>
            <a:r>
              <a:rPr lang="fr-FR" b="1" dirty="0"/>
              <a:t>80 % des femmes seront exposées à </a:t>
            </a:r>
            <a:r>
              <a:rPr lang="fr-FR" b="1" dirty="0" smtClean="0"/>
              <a:t>l’HPV</a:t>
            </a:r>
          </a:p>
          <a:p>
            <a:r>
              <a:rPr lang="fr-FR" dirty="0" smtClean="0"/>
              <a:t>Le + souvent dans </a:t>
            </a:r>
            <a:r>
              <a:rPr lang="fr-FR" dirty="0"/>
              <a:t>les </a:t>
            </a:r>
            <a:r>
              <a:rPr lang="fr-FR" dirty="0" smtClean="0"/>
              <a:t>5 années </a:t>
            </a:r>
            <a:r>
              <a:rPr lang="fr-FR" dirty="0"/>
              <a:t>suivant les premiers rapports sexuels.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&gt; 2 Moyens d’agir : </a:t>
            </a:r>
            <a:r>
              <a:rPr lang="fr-FR" b="1" dirty="0" smtClean="0">
                <a:solidFill>
                  <a:schemeClr val="accent2"/>
                </a:solidFill>
              </a:rPr>
              <a:t>la vaccination et le frotti cervico-vaginal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 VACCINS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252133"/>
            <a:ext cx="8825659" cy="3767667"/>
          </a:xfrm>
        </p:spPr>
        <p:txBody>
          <a:bodyPr>
            <a:normAutofit/>
          </a:bodyPr>
          <a:lstStyle/>
          <a:p>
            <a:r>
              <a:rPr lang="fr-FR" b="1" dirty="0" smtClean="0"/>
              <a:t>GARDASIL (6,11,16,18)</a:t>
            </a:r>
            <a:endParaRPr lang="fr-FR" b="1" dirty="0"/>
          </a:p>
          <a:p>
            <a:pPr lvl="1"/>
            <a:r>
              <a:rPr lang="fr-FR" dirty="0" smtClean="0"/>
              <a:t>Jusquà14 ans  : </a:t>
            </a:r>
            <a:r>
              <a:rPr lang="fr-FR" b="1" dirty="0" smtClean="0"/>
              <a:t>2</a:t>
            </a:r>
            <a:r>
              <a:rPr lang="fr-FR" dirty="0" smtClean="0"/>
              <a:t> injections à </a:t>
            </a:r>
            <a:r>
              <a:rPr lang="fr-FR" dirty="0" smtClean="0"/>
              <a:t>0-6 </a:t>
            </a:r>
            <a:r>
              <a:rPr lang="fr-FR" dirty="0" smtClean="0"/>
              <a:t>MOIS</a:t>
            </a:r>
          </a:p>
          <a:p>
            <a:pPr lvl="1"/>
            <a:r>
              <a:rPr lang="fr-FR" dirty="0" smtClean="0"/>
              <a:t>A partir de 14 ans  : </a:t>
            </a:r>
            <a:r>
              <a:rPr lang="fr-FR" b="1" dirty="0" smtClean="0"/>
              <a:t>3 </a:t>
            </a:r>
            <a:r>
              <a:rPr lang="fr-FR" dirty="0" smtClean="0"/>
              <a:t>injections à 0-2-6 MOIS</a:t>
            </a:r>
          </a:p>
          <a:p>
            <a:pPr lvl="1"/>
            <a:r>
              <a:rPr lang="fr-FR" dirty="0" smtClean="0"/>
              <a:t>Condylome</a:t>
            </a:r>
          </a:p>
          <a:p>
            <a:pPr lvl="1"/>
            <a:r>
              <a:rPr lang="fr-FR" dirty="0" smtClean="0"/>
              <a:t>120 euros / </a:t>
            </a:r>
            <a:r>
              <a:rPr lang="fr-FR" dirty="0" err="1" smtClean="0"/>
              <a:t>inj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smtClean="0"/>
              <a:t>CERVARIX (16,18 avec adjuvant)</a:t>
            </a:r>
          </a:p>
          <a:p>
            <a:pPr lvl="1"/>
            <a:r>
              <a:rPr lang="fr-FR" dirty="0" smtClean="0"/>
              <a:t>Jusqu’à 14 ans : </a:t>
            </a:r>
            <a:r>
              <a:rPr lang="fr-FR" b="1" dirty="0" smtClean="0"/>
              <a:t>2</a:t>
            </a:r>
            <a:r>
              <a:rPr lang="fr-FR" dirty="0" smtClean="0"/>
              <a:t> injections à 0 </a:t>
            </a:r>
            <a:r>
              <a:rPr lang="fr-FR" dirty="0"/>
              <a:t>-</a:t>
            </a:r>
            <a:r>
              <a:rPr lang="fr-FR" dirty="0" smtClean="0"/>
              <a:t>6 MOIS</a:t>
            </a:r>
          </a:p>
          <a:p>
            <a:pPr lvl="1"/>
            <a:r>
              <a:rPr lang="fr-FR" dirty="0"/>
              <a:t>A partir de 14 ans  : </a:t>
            </a:r>
            <a:r>
              <a:rPr lang="fr-FR" b="1" dirty="0"/>
              <a:t>3 </a:t>
            </a:r>
            <a:r>
              <a:rPr lang="fr-FR" dirty="0"/>
              <a:t>injections à </a:t>
            </a:r>
            <a:r>
              <a:rPr lang="fr-FR" dirty="0" smtClean="0"/>
              <a:t>0-1-6 MOIS</a:t>
            </a:r>
          </a:p>
          <a:p>
            <a:pPr lvl="1"/>
            <a:r>
              <a:rPr lang="fr-FR" dirty="0" smtClean="0"/>
              <a:t>109 euros / </a:t>
            </a:r>
            <a:r>
              <a:rPr lang="fr-FR" dirty="0" err="1" smtClean="0"/>
              <a:t>inj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09" y="0"/>
            <a:ext cx="10587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97" y="575734"/>
            <a:ext cx="9110236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0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frottis </a:t>
            </a:r>
            <a:r>
              <a:rPr lang="fr-FR" dirty="0" smtClean="0"/>
              <a:t>chez qui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</a:t>
            </a:r>
            <a:r>
              <a:rPr lang="fr-FR" b="1" dirty="0" smtClean="0"/>
              <a:t>25 à 65 ans</a:t>
            </a:r>
          </a:p>
          <a:p>
            <a:r>
              <a:rPr lang="fr-FR" dirty="0" smtClean="0"/>
              <a:t>Tous les </a:t>
            </a:r>
            <a:r>
              <a:rPr lang="fr-FR" b="1" dirty="0" smtClean="0"/>
              <a:t>3</a:t>
            </a:r>
            <a:r>
              <a:rPr lang="fr-FR" dirty="0" smtClean="0"/>
              <a:t> ans </a:t>
            </a:r>
          </a:p>
          <a:p>
            <a:r>
              <a:rPr lang="fr-FR" dirty="0" smtClean="0"/>
              <a:t>&gt;&gt; après 2 frottis normaux à 1 an d’intervalle</a:t>
            </a:r>
          </a:p>
          <a:p>
            <a:r>
              <a:rPr lang="fr-FR" dirty="0" smtClean="0"/>
              <a:t>40 % des femmes ne réalisent pas assez régulièrement de frottis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8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NILM </a:t>
            </a:r>
            <a:r>
              <a:rPr lang="fr-FR" dirty="0" smtClean="0"/>
              <a:t>= normal</a:t>
            </a:r>
          </a:p>
          <a:p>
            <a:r>
              <a:rPr lang="fr-FR" b="1" dirty="0"/>
              <a:t>LSIL </a:t>
            </a:r>
            <a:r>
              <a:rPr lang="fr-FR" dirty="0"/>
              <a:t>= Lésion malpighienne intra-épithéliale de </a:t>
            </a:r>
            <a:r>
              <a:rPr lang="fr-FR" b="1" dirty="0" smtClean="0"/>
              <a:t>bas</a:t>
            </a:r>
            <a:r>
              <a:rPr lang="fr-FR" dirty="0" smtClean="0"/>
              <a:t> </a:t>
            </a:r>
            <a:r>
              <a:rPr lang="fr-FR" dirty="0"/>
              <a:t>grade</a:t>
            </a:r>
            <a:endParaRPr lang="fr-FR" dirty="0" smtClean="0"/>
          </a:p>
          <a:p>
            <a:r>
              <a:rPr lang="fr-FR" b="1" dirty="0" smtClean="0"/>
              <a:t>ASCUS </a:t>
            </a:r>
            <a:r>
              <a:rPr lang="fr-FR" dirty="0" smtClean="0"/>
              <a:t>= </a:t>
            </a:r>
            <a:r>
              <a:rPr lang="fr-FR" dirty="0"/>
              <a:t>Cellules malpighiennes </a:t>
            </a:r>
            <a:r>
              <a:rPr lang="fr-FR" b="1" dirty="0"/>
              <a:t>atypiques</a:t>
            </a:r>
            <a:r>
              <a:rPr lang="fr-FR" dirty="0"/>
              <a:t> </a:t>
            </a:r>
            <a:r>
              <a:rPr lang="fr-FR" dirty="0" smtClean="0"/>
              <a:t>de signification </a:t>
            </a:r>
            <a:r>
              <a:rPr lang="fr-FR" b="1" dirty="0" smtClean="0"/>
              <a:t>indéterminée</a:t>
            </a:r>
          </a:p>
          <a:p>
            <a:r>
              <a:rPr lang="fr-FR" b="1" dirty="0"/>
              <a:t>ASCH</a:t>
            </a:r>
            <a:r>
              <a:rPr lang="fr-FR" dirty="0"/>
              <a:t> = Cellules malpighiennes </a:t>
            </a:r>
            <a:r>
              <a:rPr lang="fr-FR" b="1" dirty="0"/>
              <a:t>atypiques</a:t>
            </a:r>
            <a:r>
              <a:rPr lang="fr-FR" dirty="0"/>
              <a:t> ne permettant pas d'éliminer une lésion malpighienne intraépithéliale de </a:t>
            </a:r>
            <a:r>
              <a:rPr lang="fr-FR" b="1" dirty="0"/>
              <a:t>haut </a:t>
            </a:r>
            <a:r>
              <a:rPr lang="fr-FR" dirty="0"/>
              <a:t>grade </a:t>
            </a:r>
            <a:endParaRPr lang="fr-FR" dirty="0" smtClean="0"/>
          </a:p>
          <a:p>
            <a:r>
              <a:rPr lang="fr-FR" b="1" dirty="0"/>
              <a:t>HSIL</a:t>
            </a:r>
            <a:r>
              <a:rPr lang="fr-FR" dirty="0"/>
              <a:t> = Lésion malpighienne intra-épithéliale de </a:t>
            </a:r>
            <a:r>
              <a:rPr lang="fr-FR" b="1" dirty="0"/>
              <a:t>haut</a:t>
            </a:r>
            <a:r>
              <a:rPr lang="fr-FR" dirty="0"/>
              <a:t> grade</a:t>
            </a:r>
            <a:endParaRPr lang="fr-FR" dirty="0" smtClean="0"/>
          </a:p>
          <a:p>
            <a:r>
              <a:rPr lang="fr-FR" b="1" dirty="0" smtClean="0"/>
              <a:t>AGC </a:t>
            </a:r>
            <a:r>
              <a:rPr lang="fr-FR" dirty="0"/>
              <a:t>= Cellules cylindriques </a:t>
            </a:r>
            <a:r>
              <a:rPr lang="fr-FR" dirty="0" smtClean="0"/>
              <a:t>atypiques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7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509975"/>
            <a:ext cx="9332543" cy="55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simplifier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dirty="0" smtClean="0"/>
              <a:t>NILM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Contrôle à 3 ans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smtClean="0"/>
              <a:t>ASCH / HSIL  / AGC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COLPOSCOPIE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8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simplifier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LSIL</a:t>
            </a:r>
          </a:p>
          <a:p>
            <a:endParaRPr lang="fr-F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/>
              <a:t>PAS </a:t>
            </a:r>
            <a:r>
              <a:rPr lang="fr-FR" sz="2000" b="1" dirty="0"/>
              <a:t>de CONTRÔLE à REPETITION</a:t>
            </a:r>
          </a:p>
          <a:p>
            <a:pPr marL="0" indent="0" algn="ctr">
              <a:buNone/>
            </a:pPr>
            <a:endParaRPr lang="fr-FR" sz="2000" b="1" dirty="0"/>
          </a:p>
          <a:p>
            <a:pPr marL="0" indent="0" algn="ctr">
              <a:buNone/>
            </a:pPr>
            <a:endParaRPr lang="fr-FR" sz="2000" b="1" dirty="0"/>
          </a:p>
          <a:p>
            <a:pPr lvl="1" algn="ctr"/>
            <a:r>
              <a:rPr lang="fr-FR" sz="2000" b="1" dirty="0"/>
              <a:t>COLPOSCOPIE</a:t>
            </a:r>
          </a:p>
          <a:p>
            <a:pPr lvl="1" algn="ctr"/>
            <a:r>
              <a:rPr lang="fr-FR" sz="2000" b="1" dirty="0"/>
              <a:t>p16/Ki 67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/>
              <a:t>	</a:t>
            </a:r>
            <a:endParaRPr lang="fr-FR" sz="20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</a:rPr>
              <a:t>ASCUS</a:t>
            </a:r>
          </a:p>
          <a:p>
            <a:pPr marL="0" indent="0">
              <a:buNone/>
            </a:pPr>
            <a:r>
              <a:rPr lang="fr-FR" sz="2000" b="1" dirty="0" smtClean="0"/>
              <a:t> </a:t>
            </a:r>
          </a:p>
          <a:p>
            <a:pPr marL="0" indent="0" algn="ctr">
              <a:buNone/>
            </a:pPr>
            <a:r>
              <a:rPr lang="fr-FR" sz="2000" b="1" dirty="0" smtClean="0"/>
              <a:t>PAS </a:t>
            </a:r>
            <a:r>
              <a:rPr lang="fr-FR" sz="2000" b="1" dirty="0"/>
              <a:t>de CONTRÔLE à REPETITION</a:t>
            </a:r>
          </a:p>
          <a:p>
            <a:pPr marL="0" indent="0" algn="ctr">
              <a:buNone/>
            </a:pPr>
            <a:endParaRPr lang="fr-FR" sz="2000" b="1" dirty="0"/>
          </a:p>
          <a:p>
            <a:pPr marL="0" indent="0" algn="ctr">
              <a:buNone/>
            </a:pPr>
            <a:endParaRPr lang="fr-FR" sz="2000" b="1" dirty="0"/>
          </a:p>
          <a:p>
            <a:pPr lvl="1" algn="ctr"/>
            <a:r>
              <a:rPr lang="fr-FR" sz="2000" b="1" dirty="0" smtClean="0"/>
              <a:t>Test HPV</a:t>
            </a:r>
            <a:endParaRPr lang="fr-FR" sz="2000" b="1" dirty="0"/>
          </a:p>
          <a:p>
            <a:pPr lvl="1" algn="ctr"/>
            <a:r>
              <a:rPr lang="fr-FR" sz="2000" b="1" dirty="0"/>
              <a:t>p16/Ki 67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FROTTI </a:t>
            </a:r>
            <a:r>
              <a:rPr lang="fr-FR" b="1" dirty="0" smtClean="0"/>
              <a:t>LSIL</a:t>
            </a:r>
            <a:r>
              <a:rPr lang="fr-FR" dirty="0" smtClean="0"/>
              <a:t> initial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CAT en première intention = COLPOSCOPIE</a:t>
            </a:r>
          </a:p>
          <a:p>
            <a:r>
              <a:rPr lang="fr-FR" b="1" dirty="0" smtClean="0"/>
              <a:t>Pas de contrôle à répétition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61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4265</TotalTime>
  <Words>293</Words>
  <Application>Microsoft Macintosh PowerPoint</Application>
  <PresentationFormat>Grand écran</PresentationFormat>
  <Paragraphs>80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 3</vt:lpstr>
      <vt:lpstr>Arial</vt:lpstr>
      <vt:lpstr>Salle d’ions</vt:lpstr>
      <vt:lpstr>Présentation PowerPoint</vt:lpstr>
      <vt:lpstr>Quelques chiffres</vt:lpstr>
      <vt:lpstr>Présentation PowerPoint</vt:lpstr>
      <vt:lpstr>Le frottis chez qui ?</vt:lpstr>
      <vt:lpstr>Classification</vt:lpstr>
      <vt:lpstr>Présentation PowerPoint</vt:lpstr>
      <vt:lpstr>Pour simplifier</vt:lpstr>
      <vt:lpstr>Pour simplifier </vt:lpstr>
      <vt:lpstr>FROTTI LSIL initial</vt:lpstr>
      <vt:lpstr>Présentation PowerPoint</vt:lpstr>
      <vt:lpstr>FROTTI ASCUS initial</vt:lpstr>
      <vt:lpstr>Présentation PowerPoint</vt:lpstr>
      <vt:lpstr>Présentation PowerPoint</vt:lpstr>
      <vt:lpstr>FROTTI HSIL initial</vt:lpstr>
      <vt:lpstr>Présentation PowerPoint</vt:lpstr>
      <vt:lpstr>FROTTI AGC initial</vt:lpstr>
      <vt:lpstr>Présentation PowerPoint</vt:lpstr>
      <vt:lpstr>FROTTIS anormal chez une femme enceinte</vt:lpstr>
      <vt:lpstr>LA VACCINATION HPV</vt:lpstr>
      <vt:lpstr>2 VACCINS</vt:lpstr>
      <vt:lpstr>Présentation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Jannot</dc:creator>
  <cp:lastModifiedBy>Amandine Jannot</cp:lastModifiedBy>
  <cp:revision>27</cp:revision>
  <dcterms:created xsi:type="dcterms:W3CDTF">2018-04-07T17:06:58Z</dcterms:created>
  <dcterms:modified xsi:type="dcterms:W3CDTF">2018-04-11T21:11:39Z</dcterms:modified>
</cp:coreProperties>
</file>