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2" r:id="rId3"/>
    <p:sldId id="263" r:id="rId4"/>
    <p:sldId id="257" r:id="rId5"/>
    <p:sldId id="264" r:id="rId6"/>
    <p:sldId id="278" r:id="rId7"/>
    <p:sldId id="275" r:id="rId8"/>
    <p:sldId id="267" r:id="rId9"/>
    <p:sldId id="272" r:id="rId10"/>
    <p:sldId id="265" r:id="rId11"/>
    <p:sldId id="284" r:id="rId12"/>
    <p:sldId id="273" r:id="rId13"/>
    <p:sldId id="266" r:id="rId14"/>
    <p:sldId id="279" r:id="rId15"/>
    <p:sldId id="280" r:id="rId16"/>
    <p:sldId id="281" r:id="rId17"/>
    <p:sldId id="282" r:id="rId18"/>
    <p:sldId id="283" r:id="rId19"/>
    <p:sldId id="277" r:id="rId20"/>
    <p:sldId id="269" r:id="rId21"/>
    <p:sldId id="261"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4D3"/>
    <a:srgbClr val="1131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703"/>
  </p:normalViewPr>
  <p:slideViewPr>
    <p:cSldViewPr snapToGrid="0" showGuides="1">
      <p:cViewPr varScale="1">
        <p:scale>
          <a:sx n="87" d="100"/>
          <a:sy n="87" d="100"/>
        </p:scale>
        <p:origin x="648" y="200"/>
      </p:cViewPr>
      <p:guideLst>
        <p:guide orient="horz" pos="3072"/>
        <p:guide pos="4096"/>
      </p:guideLst>
    </p:cSldViewPr>
  </p:slideViewPr>
  <p:notesTextViewPr>
    <p:cViewPr>
      <p:scale>
        <a:sx n="1" d="1"/>
        <a:sy n="1" d="1"/>
      </p:scale>
      <p:origin x="0" y="0"/>
    </p:cViewPr>
  </p:notesTextViewPr>
  <p:notesViewPr>
    <p:cSldViewPr snapToGrid="0" showGuides="1">
      <p:cViewPr varScale="1">
        <p:scale>
          <a:sx n="85" d="100"/>
          <a:sy n="85" d="100"/>
        </p:scale>
        <p:origin x="3802"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4569ED-F7D1-43C8-B7E1-C252DEF65527}" type="datetimeFigureOut">
              <a:rPr lang="fr-FR" smtClean="0"/>
              <a:t>13/12/2017</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1F86F6-3500-4243-B46C-FB60AA04A902}" type="slidenum">
              <a:rPr lang="fr-FR" smtClean="0"/>
              <a:t>‹#›</a:t>
            </a:fld>
            <a:endParaRPr lang="fr-FR"/>
          </a:p>
        </p:txBody>
      </p:sp>
    </p:spTree>
    <p:extLst>
      <p:ext uri="{BB962C8B-B14F-4D97-AF65-F5344CB8AC3E}">
        <p14:creationId xmlns:p14="http://schemas.microsoft.com/office/powerpoint/2010/main" val="162099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143000" y="685800"/>
            <a:ext cx="4572000" cy="3429000"/>
          </a:xfrm>
          <a:prstGeom prst="rect">
            <a:avLst/>
          </a:prstGeom>
        </p:spPr>
        <p:txBody>
          <a:bodyPr/>
          <a:lstStyle/>
          <a:p>
            <a:endParaRPr/>
          </a:p>
        </p:txBody>
      </p:sp>
      <p:sp>
        <p:nvSpPr>
          <p:cNvPr id="60" name="Shape 60"/>
          <p:cNvSpPr>
            <a:spLocks noGrp="1"/>
          </p:cNvSpPr>
          <p:nvPr>
            <p:ph type="body" sz="quarter" idx="1"/>
          </p:nvPr>
        </p:nvSpPr>
        <p:spPr>
          <a:xfrm>
            <a:off x="914400" y="4343400"/>
            <a:ext cx="5029200" cy="4114800"/>
          </a:xfrm>
          <a:prstGeom prst="rect">
            <a:avLst/>
          </a:prstGeom>
        </p:spPr>
        <p:txBody>
          <a:bodyPr/>
          <a:lstStyle/>
          <a:p>
            <a:endParaRPr/>
          </a:p>
        </p:txBody>
      </p:sp>
      <p:sp>
        <p:nvSpPr>
          <p:cNvPr id="2" name="Espace réservé du numéro de diapositive 1"/>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86A0A-C321-439A-B739-0288F322709C}" type="slidenum">
              <a:rPr lang="fr-FR" smtClean="0"/>
              <a:t>‹#›</a:t>
            </a:fld>
            <a:endParaRPr lang="fr-FR"/>
          </a:p>
        </p:txBody>
      </p:sp>
    </p:spTree>
    <p:extLst>
      <p:ext uri="{BB962C8B-B14F-4D97-AF65-F5344CB8AC3E}">
        <p14:creationId xmlns:p14="http://schemas.microsoft.com/office/powerpoint/2010/main" val="386026076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Diificultes</a:t>
            </a:r>
            <a:r>
              <a:rPr lang="fr-FR" dirty="0" smtClean="0"/>
              <a:t> d’analyse</a:t>
            </a:r>
            <a:r>
              <a:rPr lang="fr-FR" baseline="0" dirty="0" smtClean="0"/>
              <a:t> en dehors de programmes spécifiques, </a:t>
            </a:r>
            <a:r>
              <a:rPr lang="fr-FR" baseline="0" dirty="0" err="1" smtClean="0"/>
              <a:t>intensite</a:t>
            </a:r>
            <a:r>
              <a:rPr lang="fr-FR" baseline="0" dirty="0" smtClean="0"/>
              <a:t>, </a:t>
            </a:r>
            <a:r>
              <a:rPr lang="fr-FR" baseline="0" dirty="0" err="1" smtClean="0"/>
              <a:t>frequence</a:t>
            </a:r>
            <a:r>
              <a:rPr lang="fr-FR" baseline="0" dirty="0" smtClean="0"/>
              <a:t>, </a:t>
            </a:r>
            <a:r>
              <a:rPr lang="fr-FR" baseline="0" dirty="0" err="1" smtClean="0"/>
              <a:t>duree</a:t>
            </a:r>
            <a:r>
              <a:rPr lang="fr-FR" baseline="0" dirty="0" smtClean="0"/>
              <a:t>, types de fonctions physiologiques sollicitées..</a:t>
            </a:r>
            <a:r>
              <a:rPr lang="fr-FR" baseline="0" dirty="0" err="1" smtClean="0"/>
              <a:t>heterogénéité</a:t>
            </a:r>
            <a:r>
              <a:rPr lang="fr-FR" baseline="0" dirty="0" smtClean="0"/>
              <a:t> des méthodes de mesure. </a:t>
            </a:r>
          </a:p>
          <a:p>
            <a:r>
              <a:rPr lang="fr-FR" baseline="0" dirty="0" smtClean="0"/>
              <a:t>Mesures </a:t>
            </a:r>
            <a:r>
              <a:rPr lang="fr-FR" baseline="0" dirty="0" err="1" smtClean="0"/>
              <a:t>objetcives</a:t>
            </a:r>
            <a:r>
              <a:rPr lang="mr-IN" baseline="0" dirty="0" smtClean="0"/>
              <a:t>…</a:t>
            </a:r>
            <a:r>
              <a:rPr lang="fr-FR" baseline="0" dirty="0" smtClean="0"/>
              <a:t> ou </a:t>
            </a:r>
            <a:r>
              <a:rPr lang="fr-FR" baseline="0" dirty="0" err="1" smtClean="0"/>
              <a:t>declaratives</a:t>
            </a:r>
            <a:r>
              <a:rPr lang="fr-FR" baseline="0" dirty="0" smtClean="0"/>
              <a:t>+++</a:t>
            </a:r>
          </a:p>
          <a:p>
            <a:r>
              <a:rPr lang="fr-FR" baseline="0" dirty="0" smtClean="0"/>
              <a:t>Temps de sédentarité souvent pas pris en compte. </a:t>
            </a:r>
            <a:endParaRPr lang="fr-FR" dirty="0"/>
          </a:p>
        </p:txBody>
      </p:sp>
      <p:sp>
        <p:nvSpPr>
          <p:cNvPr id="4" name="Espace réservé du numéro de diapositive 3"/>
          <p:cNvSpPr>
            <a:spLocks noGrp="1"/>
          </p:cNvSpPr>
          <p:nvPr>
            <p:ph type="sldNum" sz="quarter" idx="10"/>
          </p:nvPr>
        </p:nvSpPr>
        <p:spPr/>
        <p:txBody>
          <a:bodyPr/>
          <a:lstStyle/>
          <a:p>
            <a:fld id="{84D86A0A-C321-439A-B739-0288F322709C}" type="slidenum">
              <a:rPr lang="fr-FR" smtClean="0"/>
              <a:t>1</a:t>
            </a:fld>
            <a:endParaRPr lang="fr-FR"/>
          </a:p>
        </p:txBody>
      </p:sp>
    </p:spTree>
    <p:extLst>
      <p:ext uri="{BB962C8B-B14F-4D97-AF65-F5344CB8AC3E}">
        <p14:creationId xmlns:p14="http://schemas.microsoft.com/office/powerpoint/2010/main" val="33810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 grand nombre d’études scientifiques montrent</a:t>
            </a:r>
            <a:r>
              <a:rPr lang="fr-FR" baseline="0" dirty="0" smtClean="0"/>
              <a:t> que les personnes physiquement actives ont un risque diminué d’incidence et de mortalité par cancer, quelque soit la localisation. Les données les plus probantes concernent les cancer du sein et du colon.</a:t>
            </a:r>
          </a:p>
          <a:p>
            <a:r>
              <a:rPr lang="fr-FR" baseline="0" dirty="0" smtClean="0"/>
              <a:t>INCA 30 Mars 2017: </a:t>
            </a:r>
            <a:r>
              <a:rPr lang="fr-FR" baseline="0" dirty="0" err="1" smtClean="0"/>
              <a:t>Benefices</a:t>
            </a:r>
            <a:r>
              <a:rPr lang="fr-FR" baseline="0" dirty="0" smtClean="0"/>
              <a:t> de l’</a:t>
            </a:r>
            <a:r>
              <a:rPr lang="fr-FR" baseline="0" dirty="0" err="1" smtClean="0"/>
              <a:t>activite</a:t>
            </a:r>
            <a:r>
              <a:rPr lang="fr-FR" baseline="0" dirty="0" smtClean="0"/>
              <a:t> physique pendant et après cancer: synthèse.</a:t>
            </a:r>
          </a:p>
          <a:p>
            <a:r>
              <a:rPr lang="fr-FR" baseline="0" dirty="0" smtClean="0"/>
              <a:t>Plan cancer 2014-2019: 4 grandes priorités de santé: </a:t>
            </a:r>
            <a:r>
              <a:rPr lang="fr-FR" baseline="0" dirty="0" smtClean="0">
                <a:solidFill>
                  <a:srgbClr val="FF0000"/>
                </a:solidFill>
              </a:rPr>
              <a:t>investir dans la prévention+++</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84D86A0A-C321-439A-B739-0288F322709C}" type="slidenum">
              <a:rPr lang="fr-FR" smtClean="0"/>
              <a:t>2</a:t>
            </a:fld>
            <a:endParaRPr lang="fr-FR"/>
          </a:p>
        </p:txBody>
      </p:sp>
    </p:spTree>
    <p:extLst>
      <p:ext uri="{BB962C8B-B14F-4D97-AF65-F5344CB8AC3E}">
        <p14:creationId xmlns:p14="http://schemas.microsoft.com/office/powerpoint/2010/main" val="154781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Composition corporelle: endurance et intensité. </a:t>
            </a:r>
          </a:p>
          <a:p>
            <a:r>
              <a:rPr lang="fr-FR" dirty="0" smtClean="0"/>
              <a:t>Métabolique: risque dysmétabolique</a:t>
            </a:r>
            <a:r>
              <a:rPr lang="fr-FR" baseline="0" dirty="0" smtClean="0"/>
              <a:t> favorise développement tumoral: améliorer sensibilité insuline tissu musculaire, oxydation des acides gras augmentation IGFBP3 protéine de liaison de l’IGF1, donc augmentation apoptose</a:t>
            </a:r>
            <a:r>
              <a:rPr lang="mr-IN" baseline="0" dirty="0" smtClean="0"/>
              <a:t>…</a:t>
            </a:r>
            <a:r>
              <a:rPr lang="fr-FR" baseline="0" dirty="0" smtClean="0"/>
              <a:t> dim. Croissance cellulaires. </a:t>
            </a:r>
            <a:endParaRPr lang="fr-FR" dirty="0"/>
          </a:p>
        </p:txBody>
      </p:sp>
      <p:sp>
        <p:nvSpPr>
          <p:cNvPr id="4" name="Espace réservé du numéro de diapositive 3"/>
          <p:cNvSpPr>
            <a:spLocks noGrp="1"/>
          </p:cNvSpPr>
          <p:nvPr>
            <p:ph type="sldNum" sz="quarter" idx="10"/>
          </p:nvPr>
        </p:nvSpPr>
        <p:spPr/>
        <p:txBody>
          <a:bodyPr/>
          <a:lstStyle/>
          <a:p>
            <a:fld id="{84D86A0A-C321-439A-B739-0288F322709C}" type="slidenum">
              <a:rPr lang="fr-FR" smtClean="0"/>
              <a:t>5</a:t>
            </a:fld>
            <a:endParaRPr lang="fr-FR"/>
          </a:p>
        </p:txBody>
      </p:sp>
    </p:spTree>
    <p:extLst>
      <p:ext uri="{BB962C8B-B14F-4D97-AF65-F5344CB8AC3E}">
        <p14:creationId xmlns:p14="http://schemas.microsoft.com/office/powerpoint/2010/main" val="120629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Entretiens</a:t>
            </a:r>
            <a:r>
              <a:rPr lang="fr-FR" baseline="0" dirty="0" smtClean="0"/>
              <a:t> , techniques </a:t>
            </a:r>
            <a:r>
              <a:rPr lang="fr-FR" baseline="0" dirty="0" err="1" smtClean="0"/>
              <a:t>cognitivo</a:t>
            </a:r>
            <a:r>
              <a:rPr lang="fr-FR" baseline="0" dirty="0" smtClean="0"/>
              <a:t>-comportementales.</a:t>
            </a:r>
          </a:p>
          <a:p>
            <a:r>
              <a:rPr lang="fr-FR" baseline="0" dirty="0" smtClean="0"/>
              <a:t>Fatigue: symptôme le plus fréquent</a:t>
            </a:r>
            <a:r>
              <a:rPr lang="mr-IN" baseline="0" dirty="0" smtClean="0"/>
              <a:t>…</a:t>
            </a:r>
            <a:r>
              <a:rPr lang="fr-FR" baseline="0" dirty="0" smtClean="0"/>
              <a:t> premier a apparaitre et dernier a disparaitre</a:t>
            </a:r>
            <a:r>
              <a:rPr lang="mr-IN" baseline="0" dirty="0" smtClean="0"/>
              <a:t>…</a:t>
            </a:r>
            <a:r>
              <a:rPr lang="fr-FR" baseline="0" dirty="0" smtClean="0"/>
              <a:t>.  10/12 </a:t>
            </a:r>
            <a:r>
              <a:rPr lang="fr-FR" baseline="0" dirty="0" err="1" smtClean="0"/>
              <a:t>MET.h</a:t>
            </a:r>
            <a:r>
              <a:rPr lang="fr-FR" baseline="0" dirty="0" smtClean="0"/>
              <a:t>/semaine.</a:t>
            </a:r>
          </a:p>
          <a:p>
            <a:r>
              <a:rPr lang="fr-FR" baseline="0" dirty="0" smtClean="0"/>
              <a:t>Estime de soi: peu d’études.</a:t>
            </a:r>
          </a:p>
          <a:p>
            <a:r>
              <a:rPr lang="fr-FR" baseline="0" dirty="0" smtClean="0"/>
              <a:t>20 a 40 % du niveau de fatigue. </a:t>
            </a:r>
          </a:p>
          <a:p>
            <a:r>
              <a:rPr lang="fr-FR" baseline="0" dirty="0" smtClean="0"/>
              <a:t>TAD et cancer peu </a:t>
            </a:r>
            <a:r>
              <a:rPr lang="fr-FR" baseline="0" dirty="0" err="1" smtClean="0"/>
              <a:t>etude</a:t>
            </a:r>
            <a:r>
              <a:rPr lang="fr-FR" baseline="0" dirty="0" smtClean="0"/>
              <a:t>. TAD et AP bien évalué.</a:t>
            </a:r>
          </a:p>
          <a:p>
            <a:endParaRPr lang="fr-FR" dirty="0"/>
          </a:p>
        </p:txBody>
      </p:sp>
      <p:sp>
        <p:nvSpPr>
          <p:cNvPr id="4" name="Espace réservé du numéro de diapositive 3"/>
          <p:cNvSpPr>
            <a:spLocks noGrp="1"/>
          </p:cNvSpPr>
          <p:nvPr>
            <p:ph type="sldNum" sz="quarter" idx="10"/>
          </p:nvPr>
        </p:nvSpPr>
        <p:spPr/>
        <p:txBody>
          <a:bodyPr/>
          <a:lstStyle/>
          <a:p>
            <a:fld id="{84D86A0A-C321-439A-B739-0288F322709C}" type="slidenum">
              <a:rPr lang="fr-FR" smtClean="0"/>
              <a:t>8</a:t>
            </a:fld>
            <a:endParaRPr lang="fr-FR"/>
          </a:p>
        </p:txBody>
      </p:sp>
    </p:spTree>
    <p:extLst>
      <p:ext uri="{BB962C8B-B14F-4D97-AF65-F5344CB8AC3E}">
        <p14:creationId xmlns:p14="http://schemas.microsoft.com/office/powerpoint/2010/main" val="23334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Chimiothérapie: peu études, mais diminution toxicité chez la souris, et diminution facteurs de risque </a:t>
            </a:r>
            <a:r>
              <a:rPr lang="fr-FR" dirty="0" err="1" smtClean="0"/>
              <a:t>cardiovascualire</a:t>
            </a:r>
            <a:r>
              <a:rPr lang="fr-FR" dirty="0" smtClean="0"/>
              <a:t>,</a:t>
            </a:r>
            <a:r>
              <a:rPr lang="fr-FR" baseline="0" dirty="0" smtClean="0"/>
              <a:t> amélioration fonction cardiaque</a:t>
            </a:r>
            <a:r>
              <a:rPr lang="mr-IN" baseline="0" dirty="0" smtClean="0"/>
              <a:t>…</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84D86A0A-C321-439A-B739-0288F322709C}" type="slidenum">
              <a:rPr lang="fr-FR" smtClean="0"/>
              <a:t>9</a:t>
            </a:fld>
            <a:endParaRPr lang="fr-FR"/>
          </a:p>
        </p:txBody>
      </p:sp>
    </p:spTree>
    <p:extLst>
      <p:ext uri="{BB962C8B-B14F-4D97-AF65-F5344CB8AC3E}">
        <p14:creationId xmlns:p14="http://schemas.microsoft.com/office/powerpoint/2010/main" val="122818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Etudes prospectives a grande </a:t>
            </a:r>
            <a:r>
              <a:rPr lang="fr-FR" dirty="0" err="1" smtClean="0"/>
              <a:t>echelle</a:t>
            </a:r>
            <a:r>
              <a:rPr lang="fr-FR" dirty="0" smtClean="0"/>
              <a:t>:</a:t>
            </a:r>
          </a:p>
          <a:p>
            <a:r>
              <a:rPr lang="fr-FR" dirty="0" smtClean="0"/>
              <a:t>Après</a:t>
            </a:r>
            <a:r>
              <a:rPr lang="fr-FR" baseline="0" dirty="0" smtClean="0"/>
              <a:t> diagnostic 40% , augmentation avec augmentation avec quantité d’activité physique par rapport au niveau initial++</a:t>
            </a:r>
            <a:endParaRPr lang="fr-FR" dirty="0"/>
          </a:p>
        </p:txBody>
      </p:sp>
      <p:sp>
        <p:nvSpPr>
          <p:cNvPr id="4" name="Espace réservé du numéro de diapositive 3"/>
          <p:cNvSpPr>
            <a:spLocks noGrp="1"/>
          </p:cNvSpPr>
          <p:nvPr>
            <p:ph type="sldNum" sz="quarter" idx="10"/>
          </p:nvPr>
        </p:nvSpPr>
        <p:spPr/>
        <p:txBody>
          <a:bodyPr/>
          <a:lstStyle/>
          <a:p>
            <a:fld id="{84D86A0A-C321-439A-B739-0288F322709C}" type="slidenum">
              <a:rPr lang="fr-FR" smtClean="0"/>
              <a:t>12</a:t>
            </a:fld>
            <a:endParaRPr lang="fr-FR"/>
          </a:p>
        </p:txBody>
      </p:sp>
    </p:spTree>
    <p:extLst>
      <p:ext uri="{BB962C8B-B14F-4D97-AF65-F5344CB8AC3E}">
        <p14:creationId xmlns:p14="http://schemas.microsoft.com/office/powerpoint/2010/main" val="111071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de la présentation">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r>
              <a:rPr dirty="0" err="1"/>
              <a:t>Texte</a:t>
            </a:r>
            <a:r>
              <a:rPr dirty="0"/>
              <a:t> du </a:t>
            </a:r>
            <a:r>
              <a:rPr dirty="0" err="1"/>
              <a:t>titre</a:t>
            </a:r>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intermédiaire">
    <p:spTree>
      <p:nvGrpSpPr>
        <p:cNvPr id="1" name=""/>
        <p:cNvGrpSpPr/>
        <p:nvPr/>
      </p:nvGrpSpPr>
      <p:grpSpPr>
        <a:xfrm>
          <a:off x="0" y="0"/>
          <a:ext cx="0" cy="0"/>
          <a:chOff x="0" y="0"/>
          <a:chExt cx="0" cy="0"/>
        </a:xfrm>
      </p:grpSpPr>
      <p:pic>
        <p:nvPicPr>
          <p:cNvPr id="21" name="slide-intercalaire-ppt-ramsay-4-3.jpg"/>
          <p:cNvPicPr>
            <a:picLocks noChangeAspect="1"/>
          </p:cNvPicPr>
          <p:nvPr/>
        </p:nvPicPr>
        <p:blipFill>
          <a:blip r:embed="rId2">
            <a:extLst/>
          </a:blip>
          <a:stretch>
            <a:fillRect/>
          </a:stretch>
        </p:blipFill>
        <p:spPr>
          <a:xfrm>
            <a:off x="0" y="0"/>
            <a:ext cx="13107659" cy="9830745"/>
          </a:xfrm>
          <a:prstGeom prst="rect">
            <a:avLst/>
          </a:prstGeom>
          <a:ln w="12700">
            <a:miter lim="400000"/>
          </a:ln>
        </p:spPr>
      </p:pic>
      <p:sp>
        <p:nvSpPr>
          <p:cNvPr id="22" name="Shape 22"/>
          <p:cNvSpPr>
            <a:spLocks noGrp="1"/>
          </p:cNvSpPr>
          <p:nvPr>
            <p:ph type="title"/>
          </p:nvPr>
        </p:nvSpPr>
        <p:spPr>
          <a:xfrm>
            <a:off x="952500" y="4635500"/>
            <a:ext cx="11099800" cy="2159000"/>
          </a:xfrm>
          <a:prstGeom prst="rect">
            <a:avLst/>
          </a:prstGeom>
        </p:spPr>
        <p:txBody>
          <a:bodyPr/>
          <a:lstStyle>
            <a:lvl1pPr algn="l">
              <a:defRPr cap="none">
                <a:latin typeface="Montserrat Bold"/>
                <a:ea typeface="Montserrat Bold"/>
                <a:cs typeface="Montserrat Bold"/>
                <a:sym typeface="Montserrat Bold"/>
              </a:defRPr>
            </a:lvl1pPr>
          </a:lstStyle>
          <a:p>
            <a:r>
              <a:t>Texte du titre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31" name="Shape 31"/>
          <p:cNvSpPr>
            <a:spLocks noGrp="1"/>
          </p:cNvSpPr>
          <p:nvPr>
            <p:ph type="title"/>
          </p:nvPr>
        </p:nvSpPr>
        <p:spPr>
          <a:xfrm>
            <a:off x="508000" y="495300"/>
            <a:ext cx="11988800" cy="1055754"/>
          </a:xfrm>
          <a:prstGeom prst="rect">
            <a:avLst/>
          </a:prstGeom>
        </p:spPr>
        <p:txBody>
          <a:bodyPr/>
          <a:lstStyle>
            <a:lvl1pPr algn="l">
              <a:defRPr cap="none">
                <a:solidFill>
                  <a:srgbClr val="0D3050"/>
                </a:solidFill>
                <a:latin typeface="Montserrat Bold"/>
                <a:ea typeface="Montserrat Bold"/>
                <a:cs typeface="Montserrat Bold"/>
                <a:sym typeface="Montserrat Bold"/>
              </a:defRPr>
            </a:lvl1pPr>
          </a:lstStyle>
          <a:p>
            <a:r>
              <a:t>Texte du titre</a:t>
            </a:r>
          </a:p>
        </p:txBody>
      </p:sp>
      <p:sp>
        <p:nvSpPr>
          <p:cNvPr id="33" name="Shape 33"/>
          <p:cNvSpPr>
            <a:spLocks noGrp="1"/>
          </p:cNvSpPr>
          <p:nvPr>
            <p:ph type="sldNum" sz="quarter" idx="2"/>
          </p:nvPr>
        </p:nvSpPr>
        <p:spPr>
          <a:xfrm>
            <a:off x="11970952" y="9048750"/>
            <a:ext cx="532198" cy="410369"/>
          </a:xfrm>
          <a:prstGeom prst="rect">
            <a:avLst/>
          </a:prstGeom>
        </p:spPr>
        <p:txBody>
          <a:bodyPr/>
          <a:lstStyle>
            <a:lvl1pPr>
              <a:defRPr/>
            </a:lvl1pPr>
          </a:lstStyle>
          <a:p>
            <a:fld id="{89D996DF-5502-4F60-8A09-A804ED47678F}" type="slidenum">
              <a:rPr lang="fr-FR" smtClean="0"/>
              <a:pPr/>
              <a:t>‹#›</a:t>
            </a:fld>
            <a:endParaRPr lang="fr-FR" dirty="0"/>
          </a:p>
        </p:txBody>
      </p:sp>
      <p:sp>
        <p:nvSpPr>
          <p:cNvPr id="7" name="Shape 32"/>
          <p:cNvSpPr>
            <a:spLocks noGrp="1"/>
          </p:cNvSpPr>
          <p:nvPr>
            <p:ph type="body" sz="half" idx="1" hasCustomPrompt="1"/>
          </p:nvPr>
        </p:nvSpPr>
        <p:spPr>
          <a:xfrm>
            <a:off x="508000" y="1875544"/>
            <a:ext cx="11995150" cy="6354254"/>
          </a:xfrm>
          <a:prstGeom prst="rect">
            <a:avLst/>
          </a:prstGeom>
        </p:spPr>
        <p:txBody>
          <a:bodyPr anchor="t"/>
          <a:lstStyle>
            <a:lvl1pPr marL="0" indent="0">
              <a:spcBef>
                <a:spcPts val="0"/>
              </a:spcBef>
              <a:buSzTx/>
              <a:buNone/>
              <a:defRPr sz="3200" b="1">
                <a:solidFill>
                  <a:srgbClr val="0194D3"/>
                </a:solidFill>
                <a:latin typeface="Montserrat Medium"/>
                <a:ea typeface="Montserrat Medium"/>
                <a:cs typeface="Montserrat Medium"/>
                <a:sym typeface="Montserrat Medium"/>
              </a:defRPr>
            </a:lvl1pPr>
            <a:lvl2pPr marL="0" indent="0">
              <a:spcBef>
                <a:spcPts val="0"/>
              </a:spcBef>
              <a:buSzTx/>
              <a:buNone/>
              <a:defRPr sz="3200">
                <a:solidFill>
                  <a:srgbClr val="0D3050"/>
                </a:solidFill>
                <a:latin typeface="Montserrat Medium"/>
                <a:ea typeface="Montserrat Medium"/>
                <a:cs typeface="Montserrat Medium"/>
                <a:sym typeface="Montserrat Medium"/>
              </a:defRPr>
            </a:lvl2pPr>
            <a:lvl3pPr marL="342900" indent="-342900">
              <a:spcBef>
                <a:spcPts val="0"/>
              </a:spcBef>
              <a:buSzTx/>
              <a:buFont typeface="Wingdings" panose="05000000000000000000" pitchFamily="2" charset="2"/>
              <a:buChar char="§"/>
              <a:defRPr sz="2400">
                <a:solidFill>
                  <a:srgbClr val="0D3050"/>
                </a:solidFill>
                <a:latin typeface="Montserrat Light"/>
                <a:ea typeface="Montserrat Light"/>
                <a:cs typeface="Montserrat Light"/>
                <a:sym typeface="Montserrat Light"/>
              </a:defRPr>
            </a:lvl3pPr>
            <a:lvl4pPr marL="714375" indent="-352425">
              <a:spcBef>
                <a:spcPts val="0"/>
              </a:spcBef>
              <a:buSzTx/>
              <a:buFont typeface="Courier New" panose="02070309020205020404" pitchFamily="49" charset="0"/>
              <a:buChar char="o"/>
              <a:defRPr sz="2000">
                <a:solidFill>
                  <a:srgbClr val="0D3050"/>
                </a:solidFill>
                <a:latin typeface="Montserrat Light"/>
                <a:ea typeface="Montserrat Light"/>
                <a:cs typeface="Montserrat Light"/>
                <a:sym typeface="Montserrat Light"/>
              </a:defRPr>
            </a:lvl4pPr>
            <a:lvl5pPr marL="714375" indent="361950">
              <a:spcBef>
                <a:spcPts val="0"/>
              </a:spcBef>
              <a:buSzTx/>
              <a:buFont typeface="Arial" panose="020B0604020202020204" pitchFamily="34" charset="0"/>
              <a:buChar char="•"/>
              <a:defRPr sz="1800">
                <a:solidFill>
                  <a:srgbClr val="11314F"/>
                </a:solidFill>
                <a:latin typeface="Montserrat Light"/>
                <a:ea typeface="Montserrat Light"/>
                <a:cs typeface="Montserrat Light"/>
                <a:sym typeface="Montserrat Light"/>
              </a:defRPr>
            </a:lvl5pPr>
          </a:lstStyle>
          <a:p>
            <a:r>
              <a:rPr dirty="0" err="1"/>
              <a:t>Texte</a:t>
            </a:r>
            <a:r>
              <a:rPr dirty="0"/>
              <a:t> </a:t>
            </a:r>
            <a:r>
              <a:rPr lang="fr-FR" dirty="0" err="1"/>
              <a:t>chapô</a:t>
            </a:r>
            <a:endParaRPr lang="fr-FR" dirty="0"/>
          </a:p>
          <a:p>
            <a:pPr lvl="1"/>
            <a:r>
              <a:rPr dirty="0" err="1"/>
              <a:t>Texte</a:t>
            </a:r>
            <a:r>
              <a:rPr dirty="0"/>
              <a:t> </a:t>
            </a:r>
            <a:r>
              <a:rPr lang="fr-FR" dirty="0"/>
              <a:t>courant</a:t>
            </a:r>
          </a:p>
          <a:p>
            <a:pPr lvl="2"/>
            <a:r>
              <a:rPr lang="fr-FR" dirty="0"/>
              <a:t>Liste niveau 1</a:t>
            </a:r>
          </a:p>
          <a:p>
            <a:pPr lvl="3"/>
            <a:r>
              <a:rPr lang="fr-FR" dirty="0"/>
              <a:t>Liste niveau 2</a:t>
            </a:r>
          </a:p>
          <a:p>
            <a:pPr lvl="4"/>
            <a:r>
              <a:rPr lang="fr-FR" dirty="0"/>
              <a:t>Liste niveau 3</a:t>
            </a:r>
            <a:endParaRPr dirty="0"/>
          </a:p>
        </p:txBody>
      </p:sp>
      <p:cxnSp>
        <p:nvCxnSpPr>
          <p:cNvPr id="9" name="Connecteur droit 8"/>
          <p:cNvCxnSpPr>
            <a:cxnSpLocks/>
          </p:cNvCxnSpPr>
          <p:nvPr userDrawn="1"/>
        </p:nvCxnSpPr>
        <p:spPr>
          <a:xfrm>
            <a:off x="3892384" y="9218645"/>
            <a:ext cx="7792616" cy="0"/>
          </a:xfrm>
          <a:prstGeom prst="line">
            <a:avLst/>
          </a:prstGeom>
          <a:noFill/>
          <a:ln w="25400" cap="flat">
            <a:solidFill>
              <a:srgbClr val="11314F"/>
            </a:solidFill>
            <a:prstDash val="solid"/>
            <a:miter lim="400000"/>
          </a:ln>
          <a:effectLst/>
          <a:sp3d/>
        </p:spPr>
        <p:style>
          <a:lnRef idx="0">
            <a:scrgbClr r="0" g="0" b="0"/>
          </a:lnRef>
          <a:fillRef idx="0">
            <a:scrgbClr r="0" g="0" b="0"/>
          </a:fillRef>
          <a:effectRef idx="0">
            <a:scrgbClr r="0" g="0" b="0"/>
          </a:effectRef>
          <a:fontRef idx="none"/>
        </p:style>
      </p:cxnSp>
      <p:pic>
        <p:nvPicPr>
          <p:cNvPr id="2050" name="Picture 2" descr="U:\COMMUNICATION\Ramsay Générale de Santé\CHARTE 2017\Logo HPPS\jpeg\LOGO-RAMSAY-Hopital-prive_Pays-de-Savoie-bleu.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9990" y="8749376"/>
            <a:ext cx="3043794" cy="93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n">
    <p:spTree>
      <p:nvGrpSpPr>
        <p:cNvPr id="1" name=""/>
        <p:cNvGrpSpPr/>
        <p:nvPr/>
      </p:nvGrpSpPr>
      <p:grpSpPr>
        <a:xfrm>
          <a:off x="0" y="0"/>
          <a:ext cx="0" cy="0"/>
          <a:chOff x="0" y="0"/>
          <a:chExt cx="0" cy="0"/>
        </a:xfrm>
      </p:grpSpPr>
      <p:pic>
        <p:nvPicPr>
          <p:cNvPr id="51" name="slide-titre-ppt-ramsay-4-3.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52" name="Shape 52"/>
          <p:cNvSpPr>
            <a:spLocks noGrp="1"/>
          </p:cNvSpPr>
          <p:nvPr>
            <p:ph type="title"/>
          </p:nvPr>
        </p:nvSpPr>
        <p:spPr>
          <a:xfrm>
            <a:off x="952500" y="4622800"/>
            <a:ext cx="11988800" cy="1055754"/>
          </a:xfrm>
          <a:prstGeom prst="rect">
            <a:avLst/>
          </a:prstGeom>
        </p:spPr>
        <p:txBody>
          <a:bodyPr/>
          <a:lstStyle>
            <a:lvl1pPr algn="l">
              <a:defRPr cap="none">
                <a:latin typeface="Montserrat Bold"/>
                <a:ea typeface="Montserrat Bold"/>
                <a:cs typeface="Montserrat Bold"/>
                <a:sym typeface="Montserrat Bold"/>
              </a:defRPr>
            </a:lvl1pPr>
          </a:lstStyle>
          <a:p>
            <a:r>
              <a:rPr dirty="0" err="1"/>
              <a:t>Texte</a:t>
            </a:r>
            <a:r>
              <a:rPr dirty="0"/>
              <a:t> du </a:t>
            </a:r>
            <a:r>
              <a:rPr dirty="0" err="1"/>
              <a:t>titre</a:t>
            </a:r>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lide-titre-ppt-ramsay-4-3.jpg"/>
          <p:cNvPicPr>
            <a:picLocks noChangeAspect="1"/>
          </p:cNvPicPr>
          <p:nvPr/>
        </p:nvPicPr>
        <p:blipFill>
          <a:blip r:embed="rId6">
            <a:extLst/>
          </a:blip>
          <a:stretch>
            <a:fillRect/>
          </a:stretch>
        </p:blipFill>
        <p:spPr>
          <a:xfrm>
            <a:off x="0" y="0"/>
            <a:ext cx="13004800" cy="9753600"/>
          </a:xfrm>
          <a:prstGeom prst="rect">
            <a:avLst/>
          </a:prstGeom>
          <a:ln w="12700">
            <a:miter lim="400000"/>
          </a:ln>
        </p:spPr>
      </p:pic>
      <p:sp>
        <p:nvSpPr>
          <p:cNvPr id="3" name="Shape 3"/>
          <p:cNvSpPr>
            <a:spLocks noGrp="1"/>
          </p:cNvSpPr>
          <p:nvPr>
            <p:ph type="title"/>
          </p:nvPr>
        </p:nvSpPr>
        <p:spPr>
          <a:xfrm>
            <a:off x="952500" y="6159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rPr dirty="0" err="1"/>
              <a:t>Texte</a:t>
            </a:r>
            <a:r>
              <a:rPr dirty="0"/>
              <a:t> du </a:t>
            </a:r>
            <a:r>
              <a:rPr dirty="0" err="1"/>
              <a:t>titre</a:t>
            </a:r>
            <a:endParaRPr dirty="0"/>
          </a:p>
        </p:txBody>
      </p:sp>
      <p:sp>
        <p:nvSpPr>
          <p:cNvPr id="6" name="Shape 6"/>
          <p:cNvSpPr>
            <a:spLocks noGrp="1"/>
          </p:cNvSpPr>
          <p:nvPr>
            <p:ph type="sldNum" sz="quarter" idx="2"/>
          </p:nvPr>
        </p:nvSpPr>
        <p:spPr>
          <a:xfrm>
            <a:off x="6068313" y="9251950"/>
            <a:ext cx="427737" cy="406400"/>
          </a:xfrm>
          <a:prstGeom prst="rect">
            <a:avLst/>
          </a:prstGeom>
          <a:ln w="12700">
            <a:miter lim="400000"/>
          </a:ln>
        </p:spPr>
        <p:txBody>
          <a:bodyPr wrap="none" lIns="50800" tIns="50800" rIns="50800" bIns="50800">
            <a:spAutoFit/>
          </a:bodyPr>
          <a:lstStyle>
            <a:lvl1pPr algn="r">
              <a:defRPr sz="2000">
                <a:solidFill>
                  <a:srgbClr val="0D3050"/>
                </a:solidFill>
                <a:latin typeface="Montserrat Light"/>
                <a:ea typeface="Montserrat Light"/>
                <a:cs typeface="Montserrat Light"/>
                <a:sym typeface="Montserrat Light"/>
              </a:defRPr>
            </a:lvl1pPr>
          </a:lstStyle>
          <a:p>
            <a:fld id="{86CB4B4D-7CA3-9044-876B-883B54F8677D}" type="slidenum">
              <a:t>‹#›</a:t>
            </a:fld>
            <a:endParaRPr dirty="0"/>
          </a:p>
        </p:txBody>
      </p:sp>
      <p:pic>
        <p:nvPicPr>
          <p:cNvPr id="7" name="Imag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62612" y="1638676"/>
            <a:ext cx="4679573" cy="4679573"/>
          </a:xfrm>
          <a:prstGeom prst="rect">
            <a:avLst/>
          </a:prstGeom>
        </p:spPr>
      </p:pic>
      <p:pic>
        <p:nvPicPr>
          <p:cNvPr id="1026" name="Picture 2" descr="U:\COMMUNICATION\Ramsay Générale de Santé\CHARTE 2017\Logo HPPS\jpeg\LOGO-RAMSAY-Hopital-prive_Pays-de-Savoie-bleu.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08293" y="2674174"/>
            <a:ext cx="7588213" cy="233978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ransition spd="med"/>
  <p:hf hdr="0" ftr="0" dt="0"/>
  <p:txStyles>
    <p:titleStyle>
      <a:lvl1pPr marL="0" marR="0" indent="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1pPr>
      <a:lvl2pPr marL="0" marR="0" indent="2286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2pPr>
      <a:lvl3pPr marL="0" marR="0" indent="4572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3pPr>
      <a:lvl4pPr marL="0" marR="0" indent="6858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4pPr>
      <a:lvl5pPr marL="0" marR="0" indent="9144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5pPr>
      <a:lvl6pPr marL="0" marR="0" indent="11430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6pPr>
      <a:lvl7pPr marL="0" marR="0" indent="13716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7pPr>
      <a:lvl8pPr marL="0" marR="0" indent="16002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8pPr>
      <a:lvl9pPr marL="0" marR="0" indent="182880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Montserrat Light"/>
          <a:ea typeface="Montserrat Light"/>
          <a:cs typeface="Montserrat Light"/>
          <a:sym typeface="Montserrat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1pPr>
      <a:lvl2pPr marL="0" marR="0" indent="2286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2pPr>
      <a:lvl3pPr marL="0" marR="0" indent="4572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3pPr>
      <a:lvl4pPr marL="0" marR="0" indent="6858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4pPr>
      <a:lvl5pPr marL="0" marR="0" indent="9144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5pPr>
      <a:lvl6pPr marL="0" marR="0" indent="11430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6pPr>
      <a:lvl7pPr marL="0" marR="0" indent="13716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7pPr>
      <a:lvl8pPr marL="0" marR="0" indent="16002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8pPr>
      <a:lvl9pPr marL="0" marR="0" indent="1828800" algn="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Montserrat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tiff"/><Relationship Id="rId3" Type="http://schemas.openxmlformats.org/officeDocument/2006/relationships/image" Target="../media/image1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rPr lang="fr-FR" dirty="0" smtClean="0"/>
              <a:t>ACTIVITE PHYSIQUE ET CANCERS</a:t>
            </a:r>
            <a:endParaRPr dirty="0"/>
          </a:p>
        </p:txBody>
      </p:sp>
      <p:sp>
        <p:nvSpPr>
          <p:cNvPr id="2" name="ZoneTexte 1"/>
          <p:cNvSpPr txBox="1"/>
          <p:nvPr/>
        </p:nvSpPr>
        <p:spPr>
          <a:xfrm>
            <a:off x="8804787" y="8863793"/>
            <a:ext cx="37903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smtClean="0">
                <a:ln>
                  <a:noFill/>
                </a:ln>
                <a:solidFill>
                  <a:srgbClr val="000000"/>
                </a:solidFill>
                <a:effectLst/>
                <a:uFillTx/>
                <a:latin typeface="+mn-lt"/>
                <a:ea typeface="+mn-ea"/>
                <a:cs typeface="+mn-cs"/>
                <a:sym typeface="Helvetica Light"/>
              </a:rPr>
              <a:t>Dr J. PETIT 14/12/2017 </a:t>
            </a:r>
            <a:endParaRPr kumimoji="0" lang="fr-FR" sz="2400" b="0" i="0"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7752" y="210983"/>
            <a:ext cx="11099800" cy="1160617"/>
          </a:xfrm>
        </p:spPr>
        <p:txBody>
          <a:bodyPr/>
          <a:lstStyle/>
          <a:p>
            <a:pPr algn="ctr"/>
            <a:r>
              <a:rPr lang="fr-FR" dirty="0" smtClean="0"/>
              <a:t>3. MORTALITE</a:t>
            </a:r>
            <a:endParaRPr lang="fr-FR" dirty="0"/>
          </a:p>
        </p:txBody>
      </p:sp>
      <p:sp>
        <p:nvSpPr>
          <p:cNvPr id="4" name="Rectangle 3"/>
          <p:cNvSpPr/>
          <p:nvPr/>
        </p:nvSpPr>
        <p:spPr>
          <a:xfrm>
            <a:off x="5861665" y="9114108"/>
            <a:ext cx="6502400" cy="400110"/>
          </a:xfrm>
          <a:prstGeom prst="rect">
            <a:avLst/>
          </a:prstGeom>
        </p:spPr>
        <p:txBody>
          <a:bodyPr>
            <a:spAutoFit/>
          </a:bodyPr>
          <a:lstStyle/>
          <a:p>
            <a:pPr algn="r"/>
            <a:r>
              <a:rPr lang="fr-FR" sz="2000" i="1" dirty="0"/>
              <a:t>Institut National du cancer 2016-2017 (chiffres 2015)</a:t>
            </a:r>
            <a:endParaRPr lang="fr-FR" sz="2000" i="1" dirty="0"/>
          </a:p>
        </p:txBody>
      </p:sp>
      <p:sp>
        <p:nvSpPr>
          <p:cNvPr id="5" name="ZoneTexte 4"/>
          <p:cNvSpPr txBox="1"/>
          <p:nvPr/>
        </p:nvSpPr>
        <p:spPr>
          <a:xfrm>
            <a:off x="678426" y="2041977"/>
            <a:ext cx="11901949" cy="1764586"/>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fr-FR" dirty="0" smtClean="0"/>
              <a:t>En France</a:t>
            </a: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a:t>
            </a:r>
          </a:p>
          <a:p>
            <a:pPr marL="0" marR="0" indent="0" algn="l" defTabSz="584200" rtl="0" fontAlgn="auto" latinLnBrk="0" hangingPunct="0">
              <a:lnSpc>
                <a:spcPct val="100000"/>
              </a:lnSpc>
              <a:spcBef>
                <a:spcPts val="0"/>
              </a:spcBef>
              <a:spcAft>
                <a:spcPts val="0"/>
              </a:spcAft>
              <a:buClrTx/>
              <a:buSzTx/>
              <a:buFontTx/>
              <a:buNone/>
              <a:tabLst/>
            </a:pPr>
            <a:r>
              <a:rPr lang="fr-FR" dirty="0"/>
              <a:t>	</a:t>
            </a:r>
            <a:r>
              <a:rPr lang="fr-FR" dirty="0" smtClean="0"/>
              <a:t>			</a:t>
            </a:r>
            <a:r>
              <a:rPr lang="fr-FR" dirty="0" smtClean="0">
                <a:solidFill>
                  <a:schemeClr val="bg1"/>
                </a:solidFill>
              </a:rPr>
              <a:t>- 1ere cause décès Hommes</a:t>
            </a: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chemeClr val="bg1"/>
                </a:solidFill>
                <a:effectLst/>
                <a:uFillTx/>
                <a:latin typeface="+mn-lt"/>
                <a:ea typeface="+mn-ea"/>
                <a:cs typeface="+mn-cs"/>
                <a:sym typeface="Helvetica Light"/>
              </a:rPr>
              <a:t>	</a:t>
            </a:r>
            <a:r>
              <a:rPr kumimoji="0" lang="fr-FR" sz="3600" b="0" i="0" u="none" strike="noStrike" cap="none" spc="0" normalizeH="0" baseline="0" dirty="0" smtClean="0">
                <a:ln>
                  <a:noFill/>
                </a:ln>
                <a:solidFill>
                  <a:schemeClr val="bg1"/>
                </a:solidFill>
                <a:effectLst/>
                <a:uFillTx/>
                <a:latin typeface="+mn-lt"/>
                <a:ea typeface="+mn-ea"/>
                <a:cs typeface="+mn-cs"/>
                <a:sym typeface="Helvetica Light"/>
              </a:rPr>
              <a:t>			-</a:t>
            </a:r>
            <a:r>
              <a:rPr kumimoji="0" lang="fr-FR" sz="3600" b="0" i="0" u="none" strike="noStrike" cap="none" spc="0" normalizeH="0" dirty="0" smtClean="0">
                <a:ln>
                  <a:noFill/>
                </a:ln>
                <a:solidFill>
                  <a:schemeClr val="bg1"/>
                </a:solidFill>
                <a:effectLst/>
                <a:uFillTx/>
                <a:latin typeface="+mn-lt"/>
                <a:ea typeface="+mn-ea"/>
                <a:cs typeface="+mn-cs"/>
                <a:sym typeface="Helvetica Light"/>
              </a:rPr>
              <a:t> 2</a:t>
            </a:r>
            <a:r>
              <a:rPr kumimoji="0" lang="fr-FR" sz="3600" b="0" i="0" u="none" strike="noStrike" cap="none" spc="0" normalizeH="0" baseline="30000" dirty="0" smtClean="0">
                <a:ln>
                  <a:noFill/>
                </a:ln>
                <a:solidFill>
                  <a:schemeClr val="bg1"/>
                </a:solidFill>
                <a:effectLst/>
                <a:uFillTx/>
                <a:latin typeface="+mn-lt"/>
                <a:ea typeface="+mn-ea"/>
                <a:cs typeface="+mn-cs"/>
                <a:sym typeface="Helvetica Light"/>
              </a:rPr>
              <a:t>ème</a:t>
            </a:r>
            <a:r>
              <a:rPr kumimoji="0" lang="fr-FR" sz="3600" b="0" i="0" u="none" strike="noStrike" cap="none" spc="0" normalizeH="0" dirty="0" smtClean="0">
                <a:ln>
                  <a:noFill/>
                </a:ln>
                <a:solidFill>
                  <a:schemeClr val="bg1"/>
                </a:solidFill>
                <a:effectLst/>
                <a:uFillTx/>
                <a:latin typeface="+mn-lt"/>
                <a:ea typeface="+mn-ea"/>
                <a:cs typeface="+mn-cs"/>
                <a:sym typeface="Helvetica Light"/>
              </a:rPr>
              <a:t> cause décès Femmes</a:t>
            </a:r>
            <a:endParaRPr kumimoji="0" lang="fr-FR" sz="3600" b="0" i="0" u="none" strike="noStrike" cap="none" spc="0" normalizeH="0" baseline="0" dirty="0">
              <a:ln>
                <a:noFill/>
              </a:ln>
              <a:solidFill>
                <a:schemeClr val="bg1"/>
              </a:solidFill>
              <a:effectLst/>
              <a:uFillTx/>
              <a:latin typeface="+mn-lt"/>
              <a:ea typeface="+mn-ea"/>
              <a:cs typeface="+mn-cs"/>
              <a:sym typeface="Helvetica Light"/>
            </a:endParaRPr>
          </a:p>
        </p:txBody>
      </p:sp>
    </p:spTree>
    <p:extLst>
      <p:ext uri="{BB962C8B-B14F-4D97-AF65-F5344CB8AC3E}">
        <p14:creationId xmlns:p14="http://schemas.microsoft.com/office/powerpoint/2010/main" val="15906399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7752" y="210983"/>
            <a:ext cx="11099800" cy="1160617"/>
          </a:xfrm>
        </p:spPr>
        <p:txBody>
          <a:bodyPr/>
          <a:lstStyle/>
          <a:p>
            <a:pPr algn="ctr"/>
            <a:r>
              <a:rPr lang="fr-FR" dirty="0" smtClean="0"/>
              <a:t>3. MORTALITE</a:t>
            </a:r>
            <a:endParaRPr lang="fr-FR" dirty="0"/>
          </a:p>
        </p:txBody>
      </p:sp>
      <p:sp>
        <p:nvSpPr>
          <p:cNvPr id="3" name="ZoneTexte 2"/>
          <p:cNvSpPr txBox="1"/>
          <p:nvPr/>
        </p:nvSpPr>
        <p:spPr>
          <a:xfrm>
            <a:off x="722671" y="1764979"/>
            <a:ext cx="11901949" cy="2318583"/>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fr-FR" dirty="0" smtClean="0"/>
              <a:t>FEMME: </a:t>
            </a: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rgbClr val="000000"/>
                </a:solidFill>
                <a:effectLst/>
                <a:uFillTx/>
                <a:latin typeface="+mn-lt"/>
                <a:ea typeface="+mn-ea"/>
                <a:cs typeface="+mn-cs"/>
                <a:sym typeface="Helvetica Light"/>
              </a:rPr>
              <a:t>	</a:t>
            </a: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			-</a:t>
            </a:r>
            <a:r>
              <a:rPr kumimoji="0" lang="fr-FR" sz="3600" b="0" i="0" u="none" strike="noStrike" cap="none" spc="0" normalizeH="0" dirty="0" smtClean="0">
                <a:ln>
                  <a:noFill/>
                </a:ln>
                <a:solidFill>
                  <a:srgbClr val="000000"/>
                </a:solidFill>
                <a:effectLst/>
                <a:uFillTx/>
                <a:latin typeface="+mn-lt"/>
                <a:ea typeface="+mn-ea"/>
                <a:cs typeface="+mn-cs"/>
                <a:sym typeface="Helvetica Light"/>
              </a:rPr>
              <a:t> </a:t>
            </a:r>
            <a:r>
              <a:rPr kumimoji="0" lang="fr-FR" sz="3600" b="0" i="0" u="none" strike="noStrike" cap="none" spc="0" normalizeH="0" dirty="0" smtClean="0">
                <a:ln>
                  <a:noFill/>
                </a:ln>
                <a:solidFill>
                  <a:srgbClr val="FF0000"/>
                </a:solidFill>
                <a:effectLst/>
                <a:uFillTx/>
                <a:latin typeface="+mn-lt"/>
                <a:ea typeface="+mn-ea"/>
                <a:cs typeface="+mn-cs"/>
                <a:sym typeface="Helvetica Light"/>
              </a:rPr>
              <a:t>SEIN</a:t>
            </a:r>
          </a:p>
          <a:p>
            <a:pPr marL="0" marR="0" indent="0" algn="l" defTabSz="584200" rtl="0" fontAlgn="auto" latinLnBrk="0" hangingPunct="0">
              <a:lnSpc>
                <a:spcPct val="100000"/>
              </a:lnSpc>
              <a:spcBef>
                <a:spcPts val="0"/>
              </a:spcBef>
              <a:spcAft>
                <a:spcPts val="0"/>
              </a:spcAft>
              <a:buClrTx/>
              <a:buSzTx/>
              <a:buFontTx/>
              <a:buNone/>
              <a:tabLst/>
            </a:pPr>
            <a:r>
              <a:rPr lang="fr-FR" baseline="0" dirty="0"/>
              <a:t>	</a:t>
            </a:r>
            <a:r>
              <a:rPr lang="fr-FR" baseline="0" dirty="0" smtClean="0"/>
              <a:t>			-</a:t>
            </a:r>
            <a:r>
              <a:rPr lang="fr-FR" dirty="0" smtClean="0"/>
              <a:t> POUMON</a:t>
            </a: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rgbClr val="000000"/>
                </a:solidFill>
                <a:effectLst/>
                <a:uFillTx/>
                <a:latin typeface="+mn-lt"/>
                <a:ea typeface="+mn-ea"/>
                <a:cs typeface="+mn-cs"/>
                <a:sym typeface="Helvetica Light"/>
              </a:rPr>
              <a:t>	</a:t>
            </a: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			-</a:t>
            </a:r>
            <a:r>
              <a:rPr kumimoji="0" lang="fr-FR" sz="3600" b="0" i="0" u="none" strike="noStrike" cap="none" spc="0" normalizeH="0" dirty="0" smtClean="0">
                <a:ln>
                  <a:noFill/>
                </a:ln>
                <a:solidFill>
                  <a:srgbClr val="000000"/>
                </a:solidFill>
                <a:effectLst/>
                <a:uFillTx/>
                <a:latin typeface="+mn-lt"/>
                <a:ea typeface="+mn-ea"/>
                <a:cs typeface="+mn-cs"/>
                <a:sym typeface="Helvetica Light"/>
              </a:rPr>
              <a:t> COLORECTAL</a:t>
            </a:r>
            <a:endParaRPr kumimoji="0" lang="fr-F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Rectangle 3"/>
          <p:cNvSpPr/>
          <p:nvPr/>
        </p:nvSpPr>
        <p:spPr>
          <a:xfrm>
            <a:off x="5861665" y="9114108"/>
            <a:ext cx="6502400" cy="400110"/>
          </a:xfrm>
          <a:prstGeom prst="rect">
            <a:avLst/>
          </a:prstGeom>
        </p:spPr>
        <p:txBody>
          <a:bodyPr>
            <a:spAutoFit/>
          </a:bodyPr>
          <a:lstStyle/>
          <a:p>
            <a:pPr algn="r"/>
            <a:r>
              <a:rPr lang="fr-FR" sz="2000" i="1" dirty="0"/>
              <a:t>Institut National du cancer 2016-2017 (chiffres 2015)</a:t>
            </a:r>
            <a:endParaRPr lang="fr-FR" sz="2000" i="1" dirty="0"/>
          </a:p>
        </p:txBody>
      </p:sp>
      <p:sp>
        <p:nvSpPr>
          <p:cNvPr id="5" name="ZoneTexte 4"/>
          <p:cNvSpPr txBox="1"/>
          <p:nvPr/>
        </p:nvSpPr>
        <p:spPr>
          <a:xfrm>
            <a:off x="722671" y="4607328"/>
            <a:ext cx="11901949" cy="2318583"/>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HOMME:</a:t>
            </a:r>
          </a:p>
          <a:p>
            <a:pPr marL="0" marR="0" indent="0" algn="l" defTabSz="584200" rtl="0" fontAlgn="auto" latinLnBrk="0" hangingPunct="0">
              <a:lnSpc>
                <a:spcPct val="100000"/>
              </a:lnSpc>
              <a:spcBef>
                <a:spcPts val="0"/>
              </a:spcBef>
              <a:spcAft>
                <a:spcPts val="0"/>
              </a:spcAft>
              <a:buClrTx/>
              <a:buSzTx/>
              <a:buFontTx/>
              <a:buNone/>
              <a:tabLst/>
            </a:pPr>
            <a:r>
              <a:rPr lang="fr-FR" dirty="0"/>
              <a:t>	</a:t>
            </a:r>
            <a:r>
              <a:rPr lang="fr-FR" dirty="0" smtClean="0"/>
              <a:t>			- </a:t>
            </a:r>
            <a:r>
              <a:rPr lang="fr-FR" dirty="0" smtClean="0">
                <a:solidFill>
                  <a:srgbClr val="FF0000"/>
                </a:solidFill>
              </a:rPr>
              <a:t>POUMON</a:t>
            </a: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rgbClr val="000000"/>
                </a:solidFill>
                <a:effectLst/>
                <a:uFillTx/>
                <a:latin typeface="+mn-lt"/>
                <a:ea typeface="+mn-ea"/>
                <a:cs typeface="+mn-cs"/>
                <a:sym typeface="Helvetica Light"/>
              </a:rPr>
              <a:t>	</a:t>
            </a: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			- COLORECTAL</a:t>
            </a:r>
          </a:p>
          <a:p>
            <a:pPr marL="0" marR="0" indent="0" algn="l" defTabSz="584200" rtl="0" fontAlgn="auto" latinLnBrk="0" hangingPunct="0">
              <a:lnSpc>
                <a:spcPct val="100000"/>
              </a:lnSpc>
              <a:spcBef>
                <a:spcPts val="0"/>
              </a:spcBef>
              <a:spcAft>
                <a:spcPts val="0"/>
              </a:spcAft>
              <a:buClrTx/>
              <a:buSzTx/>
              <a:buFontTx/>
              <a:buNone/>
              <a:tabLst/>
            </a:pPr>
            <a:r>
              <a:rPr lang="fr-FR" dirty="0"/>
              <a:t>	</a:t>
            </a:r>
            <a:r>
              <a:rPr lang="fr-FR" dirty="0" smtClean="0"/>
              <a:t>			- PROSTATE</a:t>
            </a:r>
            <a:endParaRPr kumimoji="0" lang="fr-FR"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983003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SURVIE ET RECIDIVES</a:t>
            </a:r>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12</a:t>
            </a:fld>
            <a:endParaRPr lang="fr-FR" dirty="0"/>
          </a:p>
        </p:txBody>
      </p:sp>
      <p:sp>
        <p:nvSpPr>
          <p:cNvPr id="4" name="Espace réservé du texte 3"/>
          <p:cNvSpPr>
            <a:spLocks noGrp="1"/>
          </p:cNvSpPr>
          <p:nvPr>
            <p:ph type="body" sz="half" idx="1"/>
          </p:nvPr>
        </p:nvSpPr>
        <p:spPr>
          <a:ln>
            <a:noFill/>
          </a:ln>
        </p:spPr>
        <p:txBody>
          <a:bodyPr/>
          <a:lstStyle/>
          <a:p>
            <a:r>
              <a:rPr lang="fr-FR" dirty="0" smtClean="0"/>
              <a:t>AP avant ou après diagnostic</a:t>
            </a:r>
          </a:p>
          <a:p>
            <a:endParaRPr lang="fr-FR" dirty="0"/>
          </a:p>
          <a:p>
            <a:r>
              <a:rPr lang="fr-FR" dirty="0" smtClean="0"/>
              <a:t>Sein (I à III), colorectal (I </a:t>
            </a:r>
            <a:r>
              <a:rPr lang="fr-FR" dirty="0"/>
              <a:t>à </a:t>
            </a:r>
            <a:r>
              <a:rPr lang="fr-FR" dirty="0" smtClean="0"/>
              <a:t>IV), prostate (non métastatique)</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10" y="3657600"/>
            <a:ext cx="7645400" cy="5181600"/>
          </a:xfrm>
          <a:prstGeom prst="rect">
            <a:avLst/>
          </a:prstGeom>
        </p:spPr>
      </p:pic>
      <p:sp>
        <p:nvSpPr>
          <p:cNvPr id="5" name="ZoneTexte 4"/>
          <p:cNvSpPr txBox="1"/>
          <p:nvPr/>
        </p:nvSpPr>
        <p:spPr>
          <a:xfrm>
            <a:off x="1474839" y="4170378"/>
            <a:ext cx="9676171" cy="1764586"/>
          </a:xfrm>
          <a:prstGeom prst="rect">
            <a:avLst/>
          </a:prstGeom>
          <a:solidFill>
            <a:schemeClr val="bg1"/>
          </a:solid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fr-FR" dirty="0"/>
          </a:p>
          <a:p>
            <a:r>
              <a:rPr lang="fr-FR" b="1" dirty="0">
                <a:solidFill>
                  <a:srgbClr val="FF0000"/>
                </a:solidFill>
              </a:rPr>
              <a:t>DIMINUTION MORTALITE GLOBALE 40%</a:t>
            </a:r>
          </a:p>
          <a:p>
            <a:pPr marL="0" marR="0" indent="0" algn="ctr"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018959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4903" y="1641578"/>
            <a:ext cx="11680723" cy="1013132"/>
          </a:xfrm>
        </p:spPr>
        <p:txBody>
          <a:bodyPr>
            <a:normAutofit/>
          </a:bodyPr>
          <a:lstStyle/>
          <a:p>
            <a:r>
              <a:rPr lang="fr-FR" sz="5400" dirty="0" smtClean="0"/>
              <a:t>4. COMMENT FAIRE EN PRATIQUE?</a:t>
            </a:r>
            <a:endParaRPr lang="fr-FR" sz="5400" dirty="0"/>
          </a:p>
        </p:txBody>
      </p:sp>
    </p:spTree>
    <p:extLst>
      <p:ext uri="{BB962C8B-B14F-4D97-AF65-F5344CB8AC3E}">
        <p14:creationId xmlns:p14="http://schemas.microsoft.com/office/powerpoint/2010/main" val="52677953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2"/>
          </p:nvPr>
        </p:nvSpPr>
        <p:spPr/>
        <p:txBody>
          <a:bodyPr/>
          <a:lstStyle/>
          <a:p>
            <a:fld id="{89D996DF-5502-4F60-8A09-A804ED47678F}" type="slidenum">
              <a:rPr lang="fr-FR" smtClean="0"/>
              <a:pPr/>
              <a:t>14</a:t>
            </a:fld>
            <a:endParaRPr lang="fr-FR" dirty="0"/>
          </a:p>
        </p:txBody>
      </p:sp>
      <p:pic>
        <p:nvPicPr>
          <p:cNvPr id="5" name="Image 4"/>
          <p:cNvPicPr>
            <a:picLocks noChangeAspect="1"/>
          </p:cNvPicPr>
          <p:nvPr/>
        </p:nvPicPr>
        <p:blipFill>
          <a:blip r:embed="rId2"/>
          <a:stretch>
            <a:fillRect/>
          </a:stretch>
        </p:blipFill>
        <p:spPr>
          <a:xfrm>
            <a:off x="1858297" y="6708"/>
            <a:ext cx="10235379" cy="8938998"/>
          </a:xfrm>
          <a:prstGeom prst="rect">
            <a:avLst/>
          </a:prstGeom>
        </p:spPr>
      </p:pic>
    </p:spTree>
    <p:extLst>
      <p:ext uri="{BB962C8B-B14F-4D97-AF65-F5344CB8AC3E}">
        <p14:creationId xmlns:p14="http://schemas.microsoft.com/office/powerpoint/2010/main" val="3280893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Contre indication</a:t>
            </a:r>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15</a:t>
            </a:fld>
            <a:endParaRPr lang="fr-FR" dirty="0"/>
          </a:p>
        </p:txBody>
      </p:sp>
      <p:sp>
        <p:nvSpPr>
          <p:cNvPr id="4" name="Espace réservé du texte 3"/>
          <p:cNvSpPr>
            <a:spLocks noGrp="1"/>
          </p:cNvSpPr>
          <p:nvPr>
            <p:ph type="body" sz="half" idx="1"/>
          </p:nvPr>
        </p:nvSpPr>
        <p:spPr>
          <a:xfrm>
            <a:off x="501650" y="1551054"/>
            <a:ext cx="11995150" cy="3168404"/>
          </a:xfrm>
          <a:ln w="38100">
            <a:solidFill>
              <a:srgbClr val="FF0000"/>
            </a:solidFill>
          </a:ln>
        </p:spPr>
        <p:txBody>
          <a:bodyPr/>
          <a:lstStyle/>
          <a:p>
            <a:r>
              <a:rPr lang="fr-FR" dirty="0" smtClean="0"/>
              <a:t>Fatigue extrême / Dénutrition sévère</a:t>
            </a:r>
          </a:p>
          <a:p>
            <a:r>
              <a:rPr lang="fr-FR" dirty="0" smtClean="0"/>
              <a:t>Anémie symptomatique (&lt;8g/</a:t>
            </a:r>
            <a:r>
              <a:rPr lang="fr-FR" dirty="0" err="1" smtClean="0"/>
              <a:t>dL</a:t>
            </a:r>
            <a:r>
              <a:rPr lang="fr-FR" dirty="0" smtClean="0"/>
              <a:t>)</a:t>
            </a:r>
          </a:p>
          <a:p>
            <a:r>
              <a:rPr lang="fr-FR" dirty="0" smtClean="0"/>
              <a:t>Suites précoces de chirurgie</a:t>
            </a:r>
          </a:p>
          <a:p>
            <a:r>
              <a:rPr lang="fr-FR" dirty="0" err="1" smtClean="0"/>
              <a:t>Sd</a:t>
            </a:r>
            <a:r>
              <a:rPr lang="fr-FR" dirty="0" smtClean="0"/>
              <a:t> infectieux</a:t>
            </a:r>
          </a:p>
          <a:p>
            <a:r>
              <a:rPr lang="fr-FR" dirty="0" smtClean="0"/>
              <a:t>Pathologie cardiopulmonaire non stabilisée</a:t>
            </a:r>
          </a:p>
          <a:p>
            <a:r>
              <a:rPr lang="fr-FR" dirty="0" smtClean="0"/>
              <a:t>Lésions osseuses lytiques du rachis </a:t>
            </a:r>
            <a:r>
              <a:rPr lang="mr-IN" dirty="0" smtClean="0"/>
              <a:t>–</a:t>
            </a:r>
            <a:r>
              <a:rPr lang="fr-FR" dirty="0" smtClean="0"/>
              <a:t> Os longs</a:t>
            </a:r>
          </a:p>
          <a:p>
            <a:endParaRPr lang="fr-FR" dirty="0"/>
          </a:p>
        </p:txBody>
      </p:sp>
    </p:spTree>
    <p:extLst>
      <p:ext uri="{BB962C8B-B14F-4D97-AF65-F5344CB8AC3E}">
        <p14:creationId xmlns:p14="http://schemas.microsoft.com/office/powerpoint/2010/main" val="193912417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ADAPTATION</a:t>
            </a:r>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16</a:t>
            </a:fld>
            <a:endParaRPr lang="fr-FR" dirty="0"/>
          </a:p>
        </p:txBody>
      </p:sp>
      <p:sp>
        <p:nvSpPr>
          <p:cNvPr id="4" name="Espace réservé du texte 3"/>
          <p:cNvSpPr>
            <a:spLocks noGrp="1"/>
          </p:cNvSpPr>
          <p:nvPr>
            <p:ph type="body" sz="half" idx="1"/>
          </p:nvPr>
        </p:nvSpPr>
        <p:spPr/>
        <p:txBody>
          <a:bodyPr/>
          <a:lstStyle/>
          <a:p>
            <a:r>
              <a:rPr lang="fr-FR" b="0" dirty="0" smtClean="0">
                <a:solidFill>
                  <a:srgbClr val="FF0000"/>
                </a:solidFill>
              </a:rPr>
              <a:t>Comorbidités</a:t>
            </a:r>
            <a:r>
              <a:rPr lang="fr-FR" dirty="0" smtClean="0"/>
              <a:t>, ostéoporose, amyotrophie, neuropathie, instabilité articulaire, </a:t>
            </a:r>
            <a:r>
              <a:rPr lang="fr-FR" dirty="0" err="1" smtClean="0"/>
              <a:t>lymphoedeme</a:t>
            </a:r>
            <a:r>
              <a:rPr lang="fr-FR" dirty="0" smtClean="0"/>
              <a:t>,</a:t>
            </a:r>
            <a:r>
              <a:rPr lang="mr-IN" dirty="0" smtClean="0"/>
              <a:t>…</a:t>
            </a:r>
            <a:endParaRPr lang="fr-FR" dirty="0" smtClean="0"/>
          </a:p>
          <a:p>
            <a:endParaRPr lang="fr-FR" dirty="0"/>
          </a:p>
          <a:p>
            <a:pPr marL="457200" indent="-457200">
              <a:buFont typeface="Arial" charset="0"/>
              <a:buChar char="•"/>
            </a:pPr>
            <a:r>
              <a:rPr lang="fr-FR" dirty="0">
                <a:solidFill>
                  <a:srgbClr val="FF0000"/>
                </a:solidFill>
              </a:rPr>
              <a:t>Capacités physiques, cognitives et sensorielles</a:t>
            </a:r>
          </a:p>
          <a:p>
            <a:pPr marL="457200" indent="-457200">
              <a:buFont typeface="Arial" charset="0"/>
              <a:buChar char="•"/>
            </a:pPr>
            <a:endParaRPr lang="fr-FR" dirty="0" smtClean="0">
              <a:solidFill>
                <a:srgbClr val="FF0000"/>
              </a:solidFill>
            </a:endParaRPr>
          </a:p>
          <a:p>
            <a:pPr marL="457200" indent="-457200">
              <a:buFont typeface="Arial" charset="0"/>
              <a:buChar char="•"/>
            </a:pPr>
            <a:r>
              <a:rPr lang="fr-FR" dirty="0" smtClean="0">
                <a:solidFill>
                  <a:srgbClr val="FF0000"/>
                </a:solidFill>
              </a:rPr>
              <a:t>Niveau d’activité physique Habituel</a:t>
            </a:r>
          </a:p>
          <a:p>
            <a:pPr marL="457200" indent="-457200">
              <a:buFont typeface="Arial" charset="0"/>
              <a:buChar char="•"/>
            </a:pPr>
            <a:endParaRPr lang="fr-FR" dirty="0" smtClean="0">
              <a:solidFill>
                <a:srgbClr val="FF0000"/>
              </a:solidFill>
            </a:endParaRPr>
          </a:p>
          <a:p>
            <a:pPr marL="457200" indent="-457200">
              <a:buFont typeface="Arial" charset="0"/>
              <a:buChar char="•"/>
            </a:pPr>
            <a:r>
              <a:rPr lang="fr-FR" dirty="0" smtClean="0">
                <a:solidFill>
                  <a:srgbClr val="FF0000"/>
                </a:solidFill>
              </a:rPr>
              <a:t>Motivations/freins à la pratique</a:t>
            </a:r>
          </a:p>
          <a:p>
            <a:pPr marL="457200" indent="-457200">
              <a:buFont typeface="Arial" charset="0"/>
              <a:buChar char="•"/>
            </a:pPr>
            <a:endParaRPr lang="fr-FR" dirty="0" smtClean="0">
              <a:solidFill>
                <a:srgbClr val="FF0000"/>
              </a:solidFill>
            </a:endParaRPr>
          </a:p>
          <a:p>
            <a:pPr marL="457200" indent="-457200">
              <a:buFont typeface="Arial" charset="0"/>
              <a:buChar char="•"/>
            </a:pPr>
            <a:endParaRPr lang="fr-FR" dirty="0"/>
          </a:p>
          <a:p>
            <a:pPr marL="457200" indent="-457200">
              <a:buFont typeface="Arial" charset="0"/>
              <a:buChar char="•"/>
            </a:pPr>
            <a:endParaRPr lang="fr-FR" dirty="0" smtClean="0"/>
          </a:p>
          <a:p>
            <a:r>
              <a:rPr lang="fr-FR" dirty="0" smtClean="0">
                <a:sym typeface="Wingdings"/>
              </a:rPr>
              <a:t>. Selon la </a:t>
            </a:r>
            <a:r>
              <a:rPr lang="fr-FR" b="0" dirty="0" smtClean="0">
                <a:solidFill>
                  <a:srgbClr val="FF0000"/>
                </a:solidFill>
                <a:sym typeface="Wingdings"/>
              </a:rPr>
              <a:t>tolérance clinique</a:t>
            </a:r>
            <a:r>
              <a:rPr lang="fr-FR" dirty="0" smtClean="0">
                <a:sym typeface="Wingdings"/>
              </a:rPr>
              <a:t>: douleurs musculaires, fatigue, sommeil</a:t>
            </a:r>
            <a:r>
              <a:rPr lang="mr-IN" dirty="0" smtClean="0">
                <a:sym typeface="Wingdings"/>
              </a:rPr>
              <a:t>…</a:t>
            </a:r>
            <a:endParaRPr lang="fr-FR" dirty="0"/>
          </a:p>
          <a:p>
            <a:pPr marL="457200" indent="-457200">
              <a:buFont typeface="Arial" charset="0"/>
              <a:buChar char="•"/>
            </a:pPr>
            <a:endParaRPr lang="fr-FR" dirty="0"/>
          </a:p>
        </p:txBody>
      </p:sp>
    </p:spTree>
    <p:extLst>
      <p:ext uri="{BB962C8B-B14F-4D97-AF65-F5344CB8AC3E}">
        <p14:creationId xmlns:p14="http://schemas.microsoft.com/office/powerpoint/2010/main" val="205135852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8000" y="495300"/>
            <a:ext cx="11988800" cy="891048"/>
          </a:xfrm>
        </p:spPr>
        <p:txBody>
          <a:bodyPr>
            <a:normAutofit fontScale="90000"/>
          </a:bodyPr>
          <a:lstStyle/>
          <a:p>
            <a:pPr algn="ctr"/>
            <a:r>
              <a:rPr lang="fr-FR" smtClean="0"/>
              <a:t>Score d’Activité physique</a:t>
            </a:r>
            <a:endParaRPr lang="fr-FR"/>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17</a:t>
            </a:fld>
            <a:endParaRPr lang="fr-FR" dirty="0"/>
          </a:p>
        </p:txBody>
      </p:sp>
      <p:pic>
        <p:nvPicPr>
          <p:cNvPr id="5" name="Image 4"/>
          <p:cNvPicPr>
            <a:picLocks noChangeAspect="1"/>
          </p:cNvPicPr>
          <p:nvPr/>
        </p:nvPicPr>
        <p:blipFill>
          <a:blip r:embed="rId2"/>
          <a:stretch>
            <a:fillRect/>
          </a:stretch>
        </p:blipFill>
        <p:spPr>
          <a:xfrm>
            <a:off x="1283110" y="1551054"/>
            <a:ext cx="9728610" cy="7254420"/>
          </a:xfrm>
          <a:prstGeom prst="rect">
            <a:avLst/>
          </a:prstGeom>
        </p:spPr>
      </p:pic>
      <p:sp>
        <p:nvSpPr>
          <p:cNvPr id="6" name="ZoneTexte 5"/>
          <p:cNvSpPr txBox="1"/>
          <p:nvPr/>
        </p:nvSpPr>
        <p:spPr>
          <a:xfrm>
            <a:off x="7182465" y="6481306"/>
            <a:ext cx="5530645" cy="1210588"/>
          </a:xfrm>
          <a:prstGeom prst="rect">
            <a:avLst/>
          </a:prstGeom>
          <a:noFill/>
          <a:ln w="381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Ex: score de RICCI ET GAGNON</a:t>
            </a:r>
            <a:endParaRPr kumimoji="0" lang="fr-FR"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8374691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Freins à l’Activité physique</a:t>
            </a:r>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18</a:t>
            </a:fld>
            <a:endParaRPr lang="fr-FR" dirty="0"/>
          </a:p>
        </p:txBody>
      </p:sp>
      <p:sp>
        <p:nvSpPr>
          <p:cNvPr id="4" name="Espace réservé du texte 3"/>
          <p:cNvSpPr>
            <a:spLocks noGrp="1"/>
          </p:cNvSpPr>
          <p:nvPr>
            <p:ph type="body" sz="half" idx="1"/>
          </p:nvPr>
        </p:nvSpPr>
        <p:spPr>
          <a:xfrm>
            <a:off x="508000" y="1875544"/>
            <a:ext cx="11995150" cy="911901"/>
          </a:xfrm>
        </p:spPr>
        <p:txBody>
          <a:bodyPr/>
          <a:lstStyle/>
          <a:p>
            <a:r>
              <a:rPr lang="fr-FR" dirty="0" smtClean="0"/>
              <a:t>Test de </a:t>
            </a:r>
            <a:r>
              <a:rPr lang="fr-FR" dirty="0" err="1" smtClean="0"/>
              <a:t>kinésiophobie</a:t>
            </a:r>
            <a:r>
              <a:rPr lang="fr-FR" dirty="0" smtClean="0"/>
              <a:t>: ex: </a:t>
            </a:r>
            <a:r>
              <a:rPr lang="fr-FR" sz="2400" i="1" dirty="0">
                <a:solidFill>
                  <a:srgbClr val="FF0000"/>
                </a:solidFill>
              </a:rPr>
              <a:t>Questionnaire de TAMPA </a:t>
            </a:r>
            <a:r>
              <a:rPr lang="fr-FR" sz="1200" i="1" dirty="0"/>
              <a:t>TSK (</a:t>
            </a:r>
            <a:r>
              <a:rPr lang="fr-FR" sz="1200" i="1" dirty="0" err="1"/>
              <a:t>Kori</a:t>
            </a:r>
            <a:r>
              <a:rPr lang="fr-FR" sz="1200" i="1" dirty="0"/>
              <a:t> et al., 1990, traduite par GRISART &amp; MASQUELIER, Cliniques Universitaires Saint-Luc, </a:t>
            </a:r>
            <a:r>
              <a:rPr lang="fr-FR" sz="1200" i="1" dirty="0" smtClean="0"/>
              <a:t>1200 </a:t>
            </a:r>
            <a:r>
              <a:rPr lang="fr-FR" sz="1200" i="1" dirty="0"/>
              <a:t>Bruxelles</a:t>
            </a:r>
            <a:r>
              <a:rPr lang="fr-FR" sz="1200" i="1" dirty="0" smtClean="0"/>
              <a:t>)</a:t>
            </a:r>
          </a:p>
          <a:p>
            <a:endParaRPr lang="fr-FR" sz="1200" i="1" dirty="0"/>
          </a:p>
          <a:p>
            <a:endParaRPr lang="fr-FR" sz="1200" dirty="0" smtClean="0"/>
          </a:p>
        </p:txBody>
      </p:sp>
      <p:pic>
        <p:nvPicPr>
          <p:cNvPr id="5" name="Image 4"/>
          <p:cNvPicPr>
            <a:picLocks noChangeAspect="1"/>
          </p:cNvPicPr>
          <p:nvPr/>
        </p:nvPicPr>
        <p:blipFill>
          <a:blip r:embed="rId2"/>
          <a:stretch>
            <a:fillRect/>
          </a:stretch>
        </p:blipFill>
        <p:spPr>
          <a:xfrm>
            <a:off x="5545394" y="2622713"/>
            <a:ext cx="4671128" cy="6426037"/>
          </a:xfrm>
          <a:prstGeom prst="rect">
            <a:avLst/>
          </a:prstGeom>
        </p:spPr>
      </p:pic>
    </p:spTree>
    <p:extLst>
      <p:ext uri="{BB962C8B-B14F-4D97-AF65-F5344CB8AC3E}">
        <p14:creationId xmlns:p14="http://schemas.microsoft.com/office/powerpoint/2010/main" val="22601911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19</a:t>
            </a:fld>
            <a:endParaRPr lang="fr-FR" dirty="0"/>
          </a:p>
        </p:txBody>
      </p:sp>
      <p:pic>
        <p:nvPicPr>
          <p:cNvPr id="5" name="Image 4"/>
          <p:cNvPicPr>
            <a:picLocks noChangeAspect="1"/>
          </p:cNvPicPr>
          <p:nvPr/>
        </p:nvPicPr>
        <p:blipFill>
          <a:blip r:embed="rId2"/>
          <a:stretch>
            <a:fillRect/>
          </a:stretch>
        </p:blipFill>
        <p:spPr>
          <a:xfrm>
            <a:off x="87390" y="353961"/>
            <a:ext cx="12899829" cy="8052620"/>
          </a:xfrm>
          <a:prstGeom prst="rect">
            <a:avLst/>
          </a:prstGeom>
        </p:spPr>
      </p:pic>
    </p:spTree>
    <p:extLst>
      <p:ext uri="{BB962C8B-B14F-4D97-AF65-F5344CB8AC3E}">
        <p14:creationId xmlns:p14="http://schemas.microsoft.com/office/powerpoint/2010/main" val="61416037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3443" y="427703"/>
            <a:ext cx="11099800" cy="1632564"/>
          </a:xfrm>
        </p:spPr>
        <p:txBody>
          <a:bodyPr/>
          <a:lstStyle/>
          <a:p>
            <a:pPr algn="ctr"/>
            <a:r>
              <a:rPr lang="fr-FR" smtClean="0"/>
              <a:t>INTRODUCTION</a:t>
            </a:r>
            <a:endParaRPr lang="fr-FR"/>
          </a:p>
        </p:txBody>
      </p:sp>
      <p:sp>
        <p:nvSpPr>
          <p:cNvPr id="3" name="ZoneTexte 2"/>
          <p:cNvSpPr txBox="1"/>
          <p:nvPr/>
        </p:nvSpPr>
        <p:spPr>
          <a:xfrm>
            <a:off x="368709" y="2963577"/>
            <a:ext cx="12447639" cy="4411464"/>
          </a:xfrm>
          <a:prstGeom prst="rect">
            <a:avLst/>
          </a:prstGeom>
          <a:solidFill>
            <a:schemeClr val="bg1"/>
          </a:solid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fr-FR" sz="4000" b="1" dirty="0" smtClean="0">
                <a:solidFill>
                  <a:srgbClr val="FF0000"/>
                </a:solidFill>
              </a:rPr>
              <a:t>Diminution Incidence et mortalité</a:t>
            </a:r>
          </a:p>
          <a:p>
            <a:pPr marL="0" marR="0" indent="0" algn="l" defTabSz="584200" rtl="0" fontAlgn="auto" latinLnBrk="0" hangingPunct="0">
              <a:lnSpc>
                <a:spcPct val="100000"/>
              </a:lnSpc>
              <a:spcBef>
                <a:spcPts val="0"/>
              </a:spcBef>
              <a:spcAft>
                <a:spcPts val="0"/>
              </a:spcAft>
              <a:buClrTx/>
              <a:buSzTx/>
              <a:buFontTx/>
              <a:buNone/>
              <a:tabLst/>
            </a:pPr>
            <a:r>
              <a:rPr kumimoji="0" lang="fr-FR" sz="4000" b="0" i="0" u="none" strike="noStrike" cap="none" spc="0" normalizeH="0" baseline="0" dirty="0">
                <a:ln>
                  <a:noFill/>
                </a:ln>
                <a:solidFill>
                  <a:schemeClr val="tx1"/>
                </a:solidFill>
                <a:effectLst/>
                <a:uFillTx/>
                <a:sym typeface="Helvetica Light"/>
              </a:rPr>
              <a:t>	</a:t>
            </a:r>
            <a:r>
              <a:rPr lang="fr-FR" sz="4000" dirty="0">
                <a:solidFill>
                  <a:schemeClr val="tx1"/>
                </a:solidFill>
              </a:rPr>
              <a:t>	</a:t>
            </a:r>
            <a:r>
              <a:rPr lang="fr-FR" sz="4000" dirty="0" smtClean="0">
                <a:solidFill>
                  <a:schemeClr val="tx1"/>
                </a:solidFill>
              </a:rPr>
              <a:t>	- Prévention I, II, III.</a:t>
            </a:r>
          </a:p>
          <a:p>
            <a:pPr marL="0" marR="0" indent="0" algn="l" defTabSz="584200" rtl="0" fontAlgn="auto" latinLnBrk="0" hangingPunct="0">
              <a:lnSpc>
                <a:spcPct val="100000"/>
              </a:lnSpc>
              <a:spcBef>
                <a:spcPts val="0"/>
              </a:spcBef>
              <a:spcAft>
                <a:spcPts val="0"/>
              </a:spcAft>
              <a:buClrTx/>
              <a:buSzTx/>
              <a:buFontTx/>
              <a:buNone/>
              <a:tabLst/>
            </a:pPr>
            <a:r>
              <a:rPr lang="fr-FR" sz="4000" dirty="0">
                <a:solidFill>
                  <a:schemeClr val="tx1"/>
                </a:solidFill>
              </a:rPr>
              <a:t>	</a:t>
            </a:r>
            <a:r>
              <a:rPr lang="fr-FR" sz="4000" dirty="0" smtClean="0">
                <a:solidFill>
                  <a:schemeClr val="tx1"/>
                </a:solidFill>
              </a:rPr>
              <a:t>		- Facteur de risque modifiable</a:t>
            </a:r>
          </a:p>
          <a:p>
            <a:pPr marL="0" marR="0" indent="0" algn="l" defTabSz="584200" rtl="0" fontAlgn="auto" latinLnBrk="0" hangingPunct="0">
              <a:lnSpc>
                <a:spcPct val="100000"/>
              </a:lnSpc>
              <a:spcBef>
                <a:spcPts val="0"/>
              </a:spcBef>
              <a:spcAft>
                <a:spcPts val="0"/>
              </a:spcAft>
              <a:buClrTx/>
              <a:buSzTx/>
              <a:buFontTx/>
              <a:buNone/>
              <a:tabLst/>
            </a:pPr>
            <a:endParaRPr lang="fr-FR" sz="4000" dirty="0" smtClean="0">
              <a:solidFill>
                <a:schemeClr val="tx1"/>
              </a:solidFill>
            </a:endParaRP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fr-FR" sz="4000" b="1" i="0" u="none" strike="noStrike" cap="none" spc="0" normalizeH="0" baseline="0" dirty="0" smtClean="0">
                <a:ln>
                  <a:noFill/>
                </a:ln>
                <a:solidFill>
                  <a:srgbClr val="FF0000"/>
                </a:solidFill>
                <a:effectLst/>
                <a:uFillTx/>
                <a:sym typeface="Helvetica Light"/>
              </a:rPr>
              <a:t>Diminution</a:t>
            </a:r>
            <a:r>
              <a:rPr kumimoji="0" lang="fr-FR" sz="4000" b="1" i="0" u="none" strike="noStrike" cap="none" spc="0" normalizeH="0" dirty="0" smtClean="0">
                <a:ln>
                  <a:noFill/>
                </a:ln>
                <a:solidFill>
                  <a:srgbClr val="FF0000"/>
                </a:solidFill>
                <a:effectLst/>
                <a:uFillTx/>
                <a:sym typeface="Helvetica Light"/>
              </a:rPr>
              <a:t> fatigue </a:t>
            </a:r>
            <a:r>
              <a:rPr kumimoji="0" lang="mr-IN" sz="4000" b="1" i="0" u="none" strike="noStrike" cap="none" spc="0" normalizeH="0" dirty="0" smtClean="0">
                <a:ln>
                  <a:noFill/>
                </a:ln>
                <a:solidFill>
                  <a:srgbClr val="FF0000"/>
                </a:solidFill>
                <a:effectLst/>
                <a:uFillTx/>
                <a:sym typeface="Helvetica Light"/>
              </a:rPr>
              <a:t>–</a:t>
            </a:r>
            <a:r>
              <a:rPr kumimoji="0" lang="fr-FR" sz="4000" b="1" i="0" u="none" strike="noStrike" cap="none" spc="0" normalizeH="0" dirty="0" smtClean="0">
                <a:ln>
                  <a:noFill/>
                </a:ln>
                <a:solidFill>
                  <a:srgbClr val="FF0000"/>
                </a:solidFill>
                <a:effectLst/>
                <a:uFillTx/>
                <a:sym typeface="Helvetica Light"/>
              </a:rPr>
              <a:t> Amélioration qualité de vie</a:t>
            </a:r>
          </a:p>
          <a:p>
            <a:pPr marL="571500" marR="0" indent="-571500" algn="l" defTabSz="584200" rtl="0" fontAlgn="auto" latinLnBrk="0" hangingPunct="0">
              <a:lnSpc>
                <a:spcPct val="100000"/>
              </a:lnSpc>
              <a:spcBef>
                <a:spcPts val="0"/>
              </a:spcBef>
              <a:spcAft>
                <a:spcPts val="0"/>
              </a:spcAft>
              <a:buClrTx/>
              <a:buSzTx/>
              <a:buFont typeface="Arial" charset="0"/>
              <a:buChar char="•"/>
              <a:tabLst/>
            </a:pPr>
            <a:endParaRPr kumimoji="0" lang="fr-FR" sz="4000" b="0" i="0" u="none" strike="noStrike" cap="none" spc="0" normalizeH="0" dirty="0" smtClean="0">
              <a:ln>
                <a:noFill/>
              </a:ln>
              <a:solidFill>
                <a:schemeClr val="tx1"/>
              </a:solidFill>
              <a:effectLst/>
              <a:uFillTx/>
              <a:sym typeface="Helvetica Light"/>
            </a:endParaRP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fr-FR" sz="4000" baseline="0" dirty="0" smtClean="0">
                <a:solidFill>
                  <a:schemeClr val="tx1"/>
                </a:solidFill>
              </a:rPr>
              <a:t>Pendant et après traitement</a:t>
            </a:r>
            <a:endParaRPr kumimoji="0" lang="fr-FR" sz="4000" b="0" i="0" u="none" strike="noStrike" cap="none" spc="0" normalizeH="0" baseline="0" dirty="0">
              <a:ln>
                <a:noFill/>
              </a:ln>
              <a:solidFill>
                <a:schemeClr val="tx1"/>
              </a:solidFill>
              <a:effectLst/>
              <a:uFillTx/>
              <a:sym typeface="Helvetica Light"/>
            </a:endParaRPr>
          </a:p>
        </p:txBody>
      </p:sp>
    </p:spTree>
    <p:extLst>
      <p:ext uri="{BB962C8B-B14F-4D97-AF65-F5344CB8AC3E}">
        <p14:creationId xmlns:p14="http://schemas.microsoft.com/office/powerpoint/2010/main" val="56982046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999" y="495300"/>
            <a:ext cx="12264103" cy="1055754"/>
          </a:xfrm>
        </p:spPr>
        <p:txBody>
          <a:bodyPr>
            <a:normAutofit fontScale="90000"/>
          </a:bodyPr>
          <a:lstStyle/>
          <a:p>
            <a:r>
              <a:rPr lang="fr-FR" dirty="0" smtClean="0"/>
              <a:t>Prescription APA</a:t>
            </a:r>
            <a:r>
              <a:rPr lang="fr-FR" smtClean="0"/>
              <a:t>: « Sport sur ordonnance »</a:t>
            </a:r>
            <a:endParaRPr lang="fr-FR"/>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20</a:t>
            </a:fld>
            <a:endParaRPr lang="fr-FR" dirty="0"/>
          </a:p>
        </p:txBody>
      </p:sp>
      <p:sp>
        <p:nvSpPr>
          <p:cNvPr id="4" name="Espace réservé du texte 3"/>
          <p:cNvSpPr>
            <a:spLocks noGrp="1"/>
          </p:cNvSpPr>
          <p:nvPr>
            <p:ph type="body" sz="half" idx="1"/>
          </p:nvPr>
        </p:nvSpPr>
        <p:spPr/>
        <p:txBody>
          <a:bodyPr/>
          <a:lstStyle/>
          <a:p>
            <a:pPr marL="457200" indent="-457200">
              <a:buFont typeface="Arial" charset="0"/>
              <a:buChar char="•"/>
            </a:pPr>
            <a:r>
              <a:rPr lang="fr-FR" dirty="0" smtClean="0"/>
              <a:t>Loi de modernisation du système de santé 26 janvier 2016</a:t>
            </a:r>
          </a:p>
          <a:p>
            <a:pPr marL="800100" lvl="2" indent="-457200">
              <a:buFont typeface="Arial" charset="0"/>
              <a:buChar char="•"/>
            </a:pPr>
            <a:r>
              <a:rPr lang="fr-FR" dirty="0" smtClean="0"/>
              <a:t>Patients en ALD motivés</a:t>
            </a:r>
          </a:p>
          <a:p>
            <a:pPr marL="800100" lvl="2" indent="-457200">
              <a:buFont typeface="Arial" charset="0"/>
              <a:buChar char="•"/>
            </a:pPr>
            <a:r>
              <a:rPr lang="fr-FR" dirty="0" smtClean="0"/>
              <a:t>Médecins traitants</a:t>
            </a:r>
          </a:p>
          <a:p>
            <a:pPr marL="457200" indent="-457200">
              <a:buFont typeface="Arial" charset="0"/>
              <a:buChar char="•"/>
            </a:pPr>
            <a:endParaRPr lang="fr-FR" dirty="0"/>
          </a:p>
          <a:p>
            <a:pPr marL="457200" indent="-457200">
              <a:buFont typeface="Arial" charset="0"/>
              <a:buChar char="•"/>
            </a:pPr>
            <a:endParaRPr lang="fr-FR" dirty="0" smtClean="0"/>
          </a:p>
          <a:p>
            <a:pPr marL="457200" indent="-457200">
              <a:buFont typeface="Arial" charset="0"/>
              <a:buChar char="•"/>
            </a:pPr>
            <a:r>
              <a:rPr lang="fr-FR" dirty="0" smtClean="0"/>
              <a:t>« BOUGEZ VOUS 74 »</a:t>
            </a:r>
          </a:p>
          <a:p>
            <a:pPr marL="457200" indent="-457200">
              <a:buFont typeface="Arial" charset="0"/>
              <a:buChar char="•"/>
            </a:pPr>
            <a:r>
              <a:rPr lang="fr-FR" dirty="0" smtClean="0"/>
              <a:t>HPPS.</a:t>
            </a:r>
          </a:p>
          <a:p>
            <a:pPr marL="457200" indent="-457200">
              <a:buFont typeface="Arial" charset="0"/>
              <a:buChar char="•"/>
            </a:pPr>
            <a:endParaRPr lang="fr-FR" dirty="0"/>
          </a:p>
          <a:p>
            <a:pPr marL="457200" indent="-457200">
              <a:buFont typeface="Arial" charset="0"/>
              <a:buChar char="•"/>
            </a:pPr>
            <a:r>
              <a:rPr lang="fr-FR" dirty="0" smtClean="0">
                <a:solidFill>
                  <a:srgbClr val="FF0000"/>
                </a:solidFill>
              </a:rPr>
              <a:t>Réunion en mars.</a:t>
            </a:r>
          </a:p>
          <a:p>
            <a:pPr marL="457200" indent="-457200">
              <a:buFont typeface="Arial" charset="0"/>
              <a:buChar char="•"/>
            </a:pPr>
            <a:endParaRPr lang="fr-FR" dirty="0" smtClean="0"/>
          </a:p>
        </p:txBody>
      </p:sp>
    </p:spTree>
    <p:extLst>
      <p:ext uri="{BB962C8B-B14F-4D97-AF65-F5344CB8AC3E}">
        <p14:creationId xmlns:p14="http://schemas.microsoft.com/office/powerpoint/2010/main" val="19766465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952499" y="4622800"/>
            <a:ext cx="11231961" cy="1055754"/>
          </a:xfrm>
          <a:prstGeom prst="rect">
            <a:avLst/>
          </a:prstGeom>
        </p:spPr>
        <p:txBody>
          <a:bodyPr/>
          <a:lstStyle/>
          <a:p>
            <a:pPr algn="ctr"/>
            <a:r>
              <a:rPr dirty="0"/>
              <a:t>Merci </a:t>
            </a:r>
          </a:p>
        </p:txBody>
      </p:sp>
      <p:pic>
        <p:nvPicPr>
          <p:cNvPr id="4" name="Image 3"/>
          <p:cNvPicPr>
            <a:picLocks noChangeAspect="1"/>
          </p:cNvPicPr>
          <p:nvPr/>
        </p:nvPicPr>
        <p:blipFill>
          <a:blip r:embed="rId2"/>
          <a:stretch>
            <a:fillRect/>
          </a:stretch>
        </p:blipFill>
        <p:spPr>
          <a:xfrm>
            <a:off x="574777" y="440812"/>
            <a:ext cx="5867400" cy="3149600"/>
          </a:xfrm>
          <a:prstGeom prst="rect">
            <a:avLst/>
          </a:prstGeom>
        </p:spPr>
      </p:pic>
      <p:pic>
        <p:nvPicPr>
          <p:cNvPr id="5" name="Image 4"/>
          <p:cNvPicPr>
            <a:picLocks noChangeAspect="1"/>
          </p:cNvPicPr>
          <p:nvPr/>
        </p:nvPicPr>
        <p:blipFill>
          <a:blip r:embed="rId3"/>
          <a:stretch>
            <a:fillRect/>
          </a:stretch>
        </p:blipFill>
        <p:spPr>
          <a:xfrm>
            <a:off x="9693583" y="2885153"/>
            <a:ext cx="3086100" cy="6667500"/>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784" y="343719"/>
            <a:ext cx="11099800" cy="1219610"/>
          </a:xfrm>
        </p:spPr>
        <p:txBody>
          <a:bodyPr/>
          <a:lstStyle/>
          <a:p>
            <a:pPr algn="ctr"/>
            <a:r>
              <a:rPr lang="fr-FR" smtClean="0"/>
              <a:t>Plan</a:t>
            </a:r>
            <a:endParaRPr lang="fr-FR"/>
          </a:p>
        </p:txBody>
      </p:sp>
      <p:sp>
        <p:nvSpPr>
          <p:cNvPr id="3" name="ZoneTexte 2"/>
          <p:cNvSpPr txBox="1"/>
          <p:nvPr/>
        </p:nvSpPr>
        <p:spPr>
          <a:xfrm>
            <a:off x="651796" y="2083486"/>
            <a:ext cx="11090788" cy="4534575"/>
          </a:xfrm>
          <a:prstGeom prst="rect">
            <a:avLst/>
          </a:prstGeom>
          <a:no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584200" rtl="0" fontAlgn="auto" latinLnBrk="0" hangingPunct="0">
              <a:lnSpc>
                <a:spcPct val="100000"/>
              </a:lnSpc>
              <a:spcBef>
                <a:spcPts val="0"/>
              </a:spcBef>
              <a:spcAft>
                <a:spcPts val="0"/>
              </a:spcAft>
              <a:buClrTx/>
              <a:buSzTx/>
              <a:tabLst/>
            </a:pPr>
            <a:r>
              <a:rPr kumimoji="0" lang="fr-FR" sz="3600" b="0" i="0" u="none" strike="noStrike" cap="none" spc="0" normalizeH="0" baseline="0" dirty="0" smtClean="0">
                <a:ln>
                  <a:noFill/>
                </a:ln>
                <a:solidFill>
                  <a:schemeClr val="bg1"/>
                </a:solidFill>
                <a:effectLst/>
                <a:uFillTx/>
                <a:latin typeface="+mn-lt"/>
                <a:ea typeface="+mn-ea"/>
                <a:cs typeface="+mn-cs"/>
                <a:sym typeface="Helvetica Light"/>
              </a:rPr>
              <a:t>1. INCIDENCE</a:t>
            </a:r>
          </a:p>
          <a:p>
            <a:pPr marL="742950" marR="0" indent="-742950" algn="l" defTabSz="584200" rtl="0" fontAlgn="auto" latinLnBrk="0" hangingPunct="0">
              <a:lnSpc>
                <a:spcPct val="100000"/>
              </a:lnSpc>
              <a:spcBef>
                <a:spcPts val="0"/>
              </a:spcBef>
              <a:spcAft>
                <a:spcPts val="0"/>
              </a:spcAft>
              <a:buClrTx/>
              <a:buSzTx/>
              <a:buFontTx/>
              <a:buAutoNum type="arabicPeriod"/>
              <a:tabLst/>
            </a:pPr>
            <a:endParaRPr kumimoji="0" lang="fr-FR" sz="3600" b="0" i="0" u="none" strike="noStrike" cap="none" spc="0" normalizeH="0" baseline="0" dirty="0" smtClean="0">
              <a:ln>
                <a:noFill/>
              </a:ln>
              <a:solidFill>
                <a:schemeClr val="bg1"/>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fr-FR" dirty="0" smtClean="0">
                <a:solidFill>
                  <a:schemeClr val="bg1"/>
                </a:solidFill>
              </a:rPr>
              <a:t>2. MORBIDITE</a:t>
            </a:r>
          </a:p>
          <a:p>
            <a:pPr marL="0" marR="0" indent="0" algn="l"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smtClean="0">
              <a:ln>
                <a:noFill/>
              </a:ln>
              <a:solidFill>
                <a:schemeClr val="bg1"/>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lang="fr-FR" dirty="0" smtClean="0">
                <a:solidFill>
                  <a:schemeClr val="bg1"/>
                </a:solidFill>
              </a:rPr>
              <a:t>3. MORTALITE</a:t>
            </a:r>
          </a:p>
          <a:p>
            <a:pPr marL="0" marR="0" indent="0" algn="l" defTabSz="584200" rtl="0" fontAlgn="auto" latinLnBrk="0" hangingPunct="0">
              <a:lnSpc>
                <a:spcPct val="100000"/>
              </a:lnSpc>
              <a:spcBef>
                <a:spcPts val="0"/>
              </a:spcBef>
              <a:spcAft>
                <a:spcPts val="0"/>
              </a:spcAft>
              <a:buClrTx/>
              <a:buSzTx/>
              <a:buFontTx/>
              <a:buNone/>
              <a:tabLst/>
            </a:pPr>
            <a:endParaRPr lang="fr-FR" dirty="0" smtClean="0">
              <a:solidFill>
                <a:schemeClr val="bg1"/>
              </a:solidFill>
            </a:endParaRPr>
          </a:p>
          <a:p>
            <a:pPr marL="0" marR="0" indent="0" algn="l" defTabSz="584200" rtl="0" fontAlgn="auto" latinLnBrk="0" hangingPunct="0">
              <a:lnSpc>
                <a:spcPct val="100000"/>
              </a:lnSpc>
              <a:spcBef>
                <a:spcPts val="0"/>
              </a:spcBef>
              <a:spcAft>
                <a:spcPts val="0"/>
              </a:spcAft>
              <a:buClrTx/>
              <a:buSzTx/>
              <a:buFontTx/>
              <a:buNone/>
              <a:tabLst/>
            </a:pPr>
            <a:r>
              <a:rPr lang="fr-FR" dirty="0" smtClean="0">
                <a:solidFill>
                  <a:schemeClr val="bg1"/>
                </a:solidFill>
              </a:rPr>
              <a:t>4. COMMENT FAIRE EN PRATIQUE?</a:t>
            </a:r>
          </a:p>
          <a:p>
            <a:pPr marL="0" marR="0" indent="0" algn="l" defTabSz="584200" rtl="0" fontAlgn="auto" latinLnBrk="0" hangingPunct="0">
              <a:lnSpc>
                <a:spcPct val="100000"/>
              </a:lnSpc>
              <a:spcBef>
                <a:spcPts val="0"/>
              </a:spcBef>
              <a:spcAft>
                <a:spcPts val="0"/>
              </a:spcAft>
              <a:buClrTx/>
              <a:buSzTx/>
              <a:buFontTx/>
              <a:buNone/>
              <a:tabLst/>
            </a:pPr>
            <a:endParaRPr kumimoji="0" lang="fr-FR"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73444392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952500" y="446958"/>
            <a:ext cx="11099800" cy="2159000"/>
          </a:xfrm>
          <a:prstGeom prst="rect">
            <a:avLst/>
          </a:prstGeom>
        </p:spPr>
        <p:txBody>
          <a:bodyPr/>
          <a:lstStyle/>
          <a:p>
            <a:pPr marL="1143000" indent="-1143000" algn="ctr">
              <a:buFont typeface="+mj-lt"/>
              <a:buAutoNum type="arabicPeriod"/>
            </a:pPr>
            <a:r>
              <a:rPr lang="fr-FR" smtClean="0"/>
              <a:t>INCIDENCE</a:t>
            </a:r>
            <a:endParaRPr dirty="0"/>
          </a:p>
        </p:txBody>
      </p:sp>
      <p:sp>
        <p:nvSpPr>
          <p:cNvPr id="2" name="ZoneTexte 1"/>
          <p:cNvSpPr txBox="1"/>
          <p:nvPr/>
        </p:nvSpPr>
        <p:spPr>
          <a:xfrm>
            <a:off x="811161" y="2667916"/>
            <a:ext cx="11665974" cy="2318583"/>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fr-FR" dirty="0" smtClean="0"/>
              <a:t>FEMME:</a:t>
            </a:r>
          </a:p>
          <a:p>
            <a:pPr marL="0" marR="0" indent="0" algn="l" defTabSz="584200" rtl="0" fontAlgn="auto" latinLnBrk="0" hangingPunct="0">
              <a:lnSpc>
                <a:spcPct val="100000"/>
              </a:lnSpc>
              <a:spcBef>
                <a:spcPts val="0"/>
              </a:spcBef>
              <a:spcAft>
                <a:spcPts val="0"/>
              </a:spcAft>
              <a:buClrTx/>
              <a:buSzTx/>
              <a:buFontTx/>
              <a:buNone/>
              <a:tabLst/>
            </a:pPr>
            <a:r>
              <a:rPr lang="fr-FR" dirty="0"/>
              <a:t>	</a:t>
            </a:r>
            <a:r>
              <a:rPr lang="fr-FR" dirty="0" smtClean="0"/>
              <a:t>		- </a:t>
            </a:r>
            <a:r>
              <a:rPr lang="fr-FR" dirty="0" smtClean="0">
                <a:solidFill>
                  <a:srgbClr val="FF0000"/>
                </a:solidFill>
              </a:rPr>
              <a:t>SEIN</a:t>
            </a:r>
          </a:p>
          <a:p>
            <a:pPr marL="0" marR="0" indent="0" algn="l" defTabSz="584200" rtl="0" fontAlgn="auto" latinLnBrk="0" hangingPunct="0">
              <a:lnSpc>
                <a:spcPct val="100000"/>
              </a:lnSpc>
              <a:spcBef>
                <a:spcPts val="0"/>
              </a:spcBef>
              <a:spcAft>
                <a:spcPts val="0"/>
              </a:spcAft>
              <a:buClrTx/>
              <a:buSzTx/>
              <a:buFontTx/>
              <a:buNone/>
              <a:tabLst/>
            </a:pPr>
            <a:r>
              <a:rPr lang="fr-FR" dirty="0"/>
              <a:t>	</a:t>
            </a:r>
            <a:r>
              <a:rPr lang="fr-FR" dirty="0" smtClean="0"/>
              <a:t>		- COLORECTAL</a:t>
            </a:r>
          </a:p>
          <a:p>
            <a:pPr marL="0" marR="0" indent="0" algn="l" defTabSz="584200" rtl="0" fontAlgn="auto" latinLnBrk="0" hangingPunct="0">
              <a:lnSpc>
                <a:spcPct val="100000"/>
              </a:lnSpc>
              <a:spcBef>
                <a:spcPts val="0"/>
              </a:spcBef>
              <a:spcAft>
                <a:spcPts val="0"/>
              </a:spcAft>
              <a:buClrTx/>
              <a:buSzTx/>
              <a:buFontTx/>
              <a:buNone/>
              <a:tabLst/>
            </a:pPr>
            <a:r>
              <a:rPr lang="fr-FR" dirty="0"/>
              <a:t>	</a:t>
            </a:r>
            <a:r>
              <a:rPr lang="fr-FR" dirty="0" smtClean="0"/>
              <a:t>		- POUMON</a:t>
            </a:r>
          </a:p>
        </p:txBody>
      </p:sp>
      <p:sp>
        <p:nvSpPr>
          <p:cNvPr id="3" name="ZoneTexte 2"/>
          <p:cNvSpPr txBox="1"/>
          <p:nvPr/>
        </p:nvSpPr>
        <p:spPr>
          <a:xfrm>
            <a:off x="811161" y="5381619"/>
            <a:ext cx="11665974" cy="2318583"/>
          </a:xfrm>
          <a:prstGeom prst="rect">
            <a:avLst/>
          </a:prstGeom>
          <a:noFill/>
          <a:ln w="381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HOMME:</a:t>
            </a:r>
          </a:p>
          <a:p>
            <a:pPr marL="0" marR="0" indent="0" algn="l" defTabSz="584200" rtl="0" fontAlgn="auto" latinLnBrk="0" hangingPunct="0">
              <a:lnSpc>
                <a:spcPct val="100000"/>
              </a:lnSpc>
              <a:spcBef>
                <a:spcPts val="0"/>
              </a:spcBef>
              <a:spcAft>
                <a:spcPts val="0"/>
              </a:spcAft>
              <a:buClrTx/>
              <a:buSzTx/>
              <a:buFontTx/>
              <a:buNone/>
              <a:tabLst/>
            </a:pPr>
            <a:r>
              <a:rPr lang="fr-FR" dirty="0"/>
              <a:t>	</a:t>
            </a:r>
            <a:r>
              <a:rPr lang="fr-FR" dirty="0" smtClean="0"/>
              <a:t>		- </a:t>
            </a:r>
            <a:r>
              <a:rPr lang="fr-FR" dirty="0" smtClean="0">
                <a:solidFill>
                  <a:srgbClr val="FF0000"/>
                </a:solidFill>
              </a:rPr>
              <a:t>PROSTATE</a:t>
            </a:r>
          </a:p>
          <a:p>
            <a:pPr marL="0" marR="0" indent="0" algn="l" defTabSz="584200" rtl="0" fontAlgn="auto" latinLnBrk="0" hangingPunct="0">
              <a:lnSpc>
                <a:spcPct val="100000"/>
              </a:lnSpc>
              <a:spcBef>
                <a:spcPts val="0"/>
              </a:spcBef>
              <a:spcAft>
                <a:spcPts val="0"/>
              </a:spcAft>
              <a:buClrTx/>
              <a:buSzTx/>
              <a:buFontTx/>
              <a:buNone/>
              <a:tabLst/>
            </a:pPr>
            <a:r>
              <a:rPr kumimoji="0" lang="fr-FR" sz="3600" b="0" i="0" u="none" strike="noStrike" cap="none" spc="0" normalizeH="0" baseline="0" dirty="0">
                <a:ln>
                  <a:noFill/>
                </a:ln>
                <a:solidFill>
                  <a:srgbClr val="000000"/>
                </a:solidFill>
                <a:effectLst/>
                <a:uFillTx/>
                <a:latin typeface="+mn-lt"/>
                <a:ea typeface="+mn-ea"/>
                <a:cs typeface="+mn-cs"/>
                <a:sym typeface="Helvetica Light"/>
              </a:rPr>
              <a:t>	</a:t>
            </a: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		-</a:t>
            </a:r>
            <a:r>
              <a:rPr kumimoji="0" lang="fr-FR" sz="3600" b="0" i="0" u="none" strike="noStrike" cap="none" spc="0" normalizeH="0" dirty="0" smtClean="0">
                <a:ln>
                  <a:noFill/>
                </a:ln>
                <a:solidFill>
                  <a:srgbClr val="000000"/>
                </a:solidFill>
                <a:effectLst/>
                <a:uFillTx/>
                <a:latin typeface="+mn-lt"/>
                <a:ea typeface="+mn-ea"/>
                <a:cs typeface="+mn-cs"/>
                <a:sym typeface="Helvetica Light"/>
              </a:rPr>
              <a:t> POUMON</a:t>
            </a:r>
          </a:p>
          <a:p>
            <a:pPr marL="0" marR="0" indent="0" algn="l" defTabSz="584200" rtl="0" fontAlgn="auto" latinLnBrk="0" hangingPunct="0">
              <a:lnSpc>
                <a:spcPct val="100000"/>
              </a:lnSpc>
              <a:spcBef>
                <a:spcPts val="0"/>
              </a:spcBef>
              <a:spcAft>
                <a:spcPts val="0"/>
              </a:spcAft>
              <a:buClrTx/>
              <a:buSzTx/>
              <a:buFontTx/>
              <a:buNone/>
              <a:tabLst/>
            </a:pPr>
            <a:r>
              <a:rPr lang="fr-FR" baseline="0" dirty="0"/>
              <a:t>	</a:t>
            </a:r>
            <a:r>
              <a:rPr lang="fr-FR" baseline="0" dirty="0" smtClean="0"/>
              <a:t>		-</a:t>
            </a:r>
            <a:r>
              <a:rPr lang="fr-FR" dirty="0" smtClean="0"/>
              <a:t> COLORECTAL</a:t>
            </a:r>
            <a:endParaRPr kumimoji="0" lang="fr-FR"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ZoneTexte 3"/>
          <p:cNvSpPr txBox="1"/>
          <p:nvPr/>
        </p:nvSpPr>
        <p:spPr>
          <a:xfrm>
            <a:off x="952500" y="8975686"/>
            <a:ext cx="11391900"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0" hangingPunct="0">
              <a:lnSpc>
                <a:spcPct val="100000"/>
              </a:lnSpc>
              <a:spcBef>
                <a:spcPts val="0"/>
              </a:spcBef>
              <a:spcAft>
                <a:spcPts val="0"/>
              </a:spcAft>
              <a:buClrTx/>
              <a:buSzTx/>
              <a:buFontTx/>
              <a:buNone/>
              <a:tabLst/>
            </a:pPr>
            <a:r>
              <a:rPr kumimoji="0" lang="fr-FR" sz="2000" b="0" i="1" u="none" strike="noStrike" cap="none" spc="0" normalizeH="0" baseline="0" dirty="0" smtClean="0">
                <a:ln>
                  <a:noFill/>
                </a:ln>
                <a:solidFill>
                  <a:srgbClr val="000000"/>
                </a:solidFill>
                <a:effectLst/>
                <a:uFillTx/>
                <a:latin typeface="+mn-lt"/>
                <a:ea typeface="+mn-ea"/>
                <a:cs typeface="+mn-cs"/>
                <a:sym typeface="Helvetica Light"/>
              </a:rPr>
              <a:t>Institut National du cancer 2016-2017 (chiffres 2015)</a:t>
            </a:r>
            <a:endParaRPr kumimoji="0" lang="fr-FR" sz="2000" b="0" i="1" u="none" strike="noStrike" cap="none" spc="0" normalizeH="0" baseline="0" dirty="0">
              <a:ln>
                <a:noFill/>
              </a:ln>
              <a:solidFill>
                <a:srgbClr val="000000"/>
              </a:solidFill>
              <a:effectLst/>
              <a:uFillTx/>
              <a:latin typeface="+mn-lt"/>
              <a:ea typeface="+mn-ea"/>
              <a:cs typeface="+mn-cs"/>
              <a:sym typeface="Helvetica Ligh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3945" y="107745"/>
            <a:ext cx="11099800" cy="2159000"/>
          </a:xfrm>
        </p:spPr>
        <p:txBody>
          <a:bodyPr/>
          <a:lstStyle/>
          <a:p>
            <a:pPr algn="ctr"/>
            <a:r>
              <a:rPr lang="fr-FR" dirty="0" smtClean="0"/>
              <a:t>2. COMORBIDITES</a:t>
            </a:r>
            <a:endParaRPr lang="fr-FR" dirty="0"/>
          </a:p>
        </p:txBody>
      </p:sp>
      <p:sp>
        <p:nvSpPr>
          <p:cNvPr id="4" name="ZoneTexte 3"/>
          <p:cNvSpPr txBox="1"/>
          <p:nvPr/>
        </p:nvSpPr>
        <p:spPr>
          <a:xfrm>
            <a:off x="952500" y="2711226"/>
            <a:ext cx="11754465"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fr-FR" sz="3600" b="0" i="0" u="none" strike="noStrike" cap="none" spc="0" normalizeH="0" baseline="0" dirty="0" smtClean="0">
                <a:ln>
                  <a:noFill/>
                </a:ln>
                <a:solidFill>
                  <a:srgbClr val="000000"/>
                </a:solidFill>
                <a:effectLst/>
                <a:uFillTx/>
                <a:latin typeface="+mn-lt"/>
                <a:ea typeface="+mn-ea"/>
                <a:cs typeface="+mn-cs"/>
                <a:sym typeface="Helvetica Light"/>
              </a:rPr>
              <a:t>Déconditionnement</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fr-FR" dirty="0" smtClean="0"/>
              <a:t>Composition corporelle</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fr-FR" dirty="0" smtClean="0"/>
              <a:t>Métabolisme et immunité</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fr-FR" dirty="0" smtClean="0"/>
              <a:t>Qualité de vie</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fr-FR" dirty="0" smtClean="0"/>
              <a:t>Effets indésirables des traitements</a:t>
            </a:r>
          </a:p>
          <a:p>
            <a:pPr marL="571500" marR="0" indent="-571500" algn="l" defTabSz="584200" rtl="0" fontAlgn="auto" latinLnBrk="0" hangingPunct="0">
              <a:lnSpc>
                <a:spcPct val="100000"/>
              </a:lnSpc>
              <a:spcBef>
                <a:spcPts val="0"/>
              </a:spcBef>
              <a:spcAft>
                <a:spcPts val="0"/>
              </a:spcAft>
              <a:buClrTx/>
              <a:buSzTx/>
              <a:buFont typeface="Arial" charset="0"/>
              <a:buChar char="•"/>
              <a:tabLst/>
            </a:pPr>
            <a:endParaRPr kumimoji="0" lang="fr-FR"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64073985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6</a:t>
            </a:fld>
            <a:endParaRPr lang="fr-FR" dirty="0"/>
          </a:p>
        </p:txBody>
      </p:sp>
      <p:pic>
        <p:nvPicPr>
          <p:cNvPr id="5" name="Image 4"/>
          <p:cNvPicPr>
            <a:picLocks noChangeAspect="1"/>
          </p:cNvPicPr>
          <p:nvPr/>
        </p:nvPicPr>
        <p:blipFill>
          <a:blip r:embed="rId2"/>
          <a:stretch>
            <a:fillRect/>
          </a:stretch>
        </p:blipFill>
        <p:spPr>
          <a:xfrm>
            <a:off x="87390" y="353961"/>
            <a:ext cx="12899829" cy="8052620"/>
          </a:xfrm>
          <a:prstGeom prst="rect">
            <a:avLst/>
          </a:prstGeom>
        </p:spPr>
      </p:pic>
    </p:spTree>
    <p:extLst>
      <p:ext uri="{BB962C8B-B14F-4D97-AF65-F5344CB8AC3E}">
        <p14:creationId xmlns:p14="http://schemas.microsoft.com/office/powerpoint/2010/main" val="148793866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38100">
            <a:solidFill>
              <a:srgbClr val="FF0000"/>
            </a:solidFill>
          </a:ln>
        </p:spPr>
        <p:txBody>
          <a:bodyPr>
            <a:normAutofit fontScale="90000"/>
          </a:bodyPr>
          <a:lstStyle/>
          <a:p>
            <a:r>
              <a:rPr lang="fr-FR" dirty="0" smtClean="0"/>
              <a:t>Prévention / correction déconditionnement</a:t>
            </a:r>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7</a:t>
            </a:fld>
            <a:endParaRPr lang="fr-FR" dirty="0"/>
          </a:p>
        </p:txBody>
      </p:sp>
      <p:sp>
        <p:nvSpPr>
          <p:cNvPr id="4" name="Espace réservé du texte 3"/>
          <p:cNvSpPr>
            <a:spLocks noGrp="1"/>
          </p:cNvSpPr>
          <p:nvPr>
            <p:ph type="body" sz="half" idx="1"/>
          </p:nvPr>
        </p:nvSpPr>
        <p:spPr/>
        <p:txBody>
          <a:bodyPr/>
          <a:lstStyle/>
          <a:p>
            <a:pPr marL="457200" indent="-457200">
              <a:buFont typeface="Arial" charset="0"/>
              <a:buChar char="•"/>
            </a:pPr>
            <a:r>
              <a:rPr lang="fr-FR" dirty="0" smtClean="0"/>
              <a:t> Amélioration des </a:t>
            </a:r>
            <a:r>
              <a:rPr lang="fr-FR" dirty="0" smtClean="0">
                <a:solidFill>
                  <a:srgbClr val="FF0000"/>
                </a:solidFill>
              </a:rPr>
              <a:t>capacités cardio respiratoires </a:t>
            </a:r>
            <a:r>
              <a:rPr lang="fr-FR" dirty="0" smtClean="0"/>
              <a:t>VO2 max.</a:t>
            </a:r>
          </a:p>
          <a:p>
            <a:r>
              <a:rPr lang="fr-FR" dirty="0" smtClean="0"/>
              <a:t>	Amélioration de la perception de l’état de forme physique</a:t>
            </a:r>
          </a:p>
          <a:p>
            <a:r>
              <a:rPr lang="fr-FR" dirty="0" smtClean="0"/>
              <a:t> </a:t>
            </a:r>
            <a:endParaRPr lang="fr-FR" dirty="0"/>
          </a:p>
          <a:p>
            <a:pPr marL="457200" indent="-457200">
              <a:buFont typeface="Arial" charset="0"/>
              <a:buChar char="•"/>
            </a:pPr>
            <a:r>
              <a:rPr lang="fr-FR" dirty="0" smtClean="0"/>
              <a:t> </a:t>
            </a:r>
            <a:r>
              <a:rPr lang="fr-FR" dirty="0" smtClean="0">
                <a:solidFill>
                  <a:srgbClr val="FF0000"/>
                </a:solidFill>
              </a:rPr>
              <a:t>Renforcement musculaire</a:t>
            </a:r>
            <a:r>
              <a:rPr lang="fr-FR" dirty="0" smtClean="0"/>
              <a:t>. (cancer sein, prostate, poumon</a:t>
            </a:r>
            <a:r>
              <a:rPr lang="mr-IN" dirty="0" smtClean="0"/>
              <a:t>…</a:t>
            </a:r>
            <a:r>
              <a:rPr lang="fr-FR" dirty="0" smtClean="0"/>
              <a:t>)</a:t>
            </a:r>
          </a:p>
          <a:p>
            <a:endParaRPr lang="fr-FR" dirty="0" smtClean="0"/>
          </a:p>
          <a:p>
            <a:pPr marL="457200" indent="-457200">
              <a:buFont typeface="Arial" charset="0"/>
              <a:buChar char="•"/>
            </a:pPr>
            <a:r>
              <a:rPr lang="fr-FR" dirty="0" smtClean="0"/>
              <a:t> Début </a:t>
            </a:r>
            <a:r>
              <a:rPr lang="fr-FR" dirty="0"/>
              <a:t>des traitements </a:t>
            </a:r>
            <a:r>
              <a:rPr lang="mr-IN" dirty="0"/>
              <a:t>–</a:t>
            </a:r>
            <a:r>
              <a:rPr lang="fr-FR" dirty="0"/>
              <a:t> Fin des traitements - A </a:t>
            </a:r>
            <a:r>
              <a:rPr lang="fr-FR" dirty="0" smtClean="0"/>
              <a:t>distance</a:t>
            </a:r>
          </a:p>
          <a:p>
            <a:r>
              <a:rPr lang="fr-FR" dirty="0" smtClean="0"/>
              <a:t>	</a:t>
            </a:r>
            <a:r>
              <a:rPr lang="fr-FR" dirty="0" smtClean="0">
                <a:solidFill>
                  <a:srgbClr val="FF0000"/>
                </a:solidFill>
              </a:rPr>
              <a:t> = mieux vaut tard que jamais+++</a:t>
            </a:r>
            <a:endParaRPr lang="fr-FR" dirty="0">
              <a:solidFill>
                <a:srgbClr val="FF0000"/>
              </a:solidFill>
            </a:endParaRPr>
          </a:p>
          <a:p>
            <a:endParaRPr lang="fr-FR" dirty="0"/>
          </a:p>
        </p:txBody>
      </p:sp>
    </p:spTree>
    <p:extLst>
      <p:ext uri="{BB962C8B-B14F-4D97-AF65-F5344CB8AC3E}">
        <p14:creationId xmlns:p14="http://schemas.microsoft.com/office/powerpoint/2010/main" val="172643276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QUALITE DE VIE</a:t>
            </a:r>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8</a:t>
            </a:fld>
            <a:endParaRPr lang="fr-FR" dirty="0"/>
          </a:p>
        </p:txBody>
      </p:sp>
      <p:sp>
        <p:nvSpPr>
          <p:cNvPr id="4" name="Espace réservé du texte 3"/>
          <p:cNvSpPr>
            <a:spLocks noGrp="1"/>
          </p:cNvSpPr>
          <p:nvPr>
            <p:ph type="body" sz="half" idx="1"/>
          </p:nvPr>
        </p:nvSpPr>
        <p:spPr>
          <a:xfrm>
            <a:off x="353961" y="1875544"/>
            <a:ext cx="12149189" cy="6693270"/>
          </a:xfrm>
          <a:ln w="38100">
            <a:solidFill>
              <a:srgbClr val="FF0000"/>
            </a:solidFill>
          </a:ln>
        </p:spPr>
        <p:txBody>
          <a:bodyPr/>
          <a:lstStyle/>
          <a:p>
            <a:r>
              <a:rPr lang="fr-FR" dirty="0" smtClean="0">
                <a:solidFill>
                  <a:srgbClr val="FF0000"/>
                </a:solidFill>
              </a:rPr>
              <a:t>Qualité de vie globale: </a:t>
            </a:r>
            <a:r>
              <a:rPr lang="fr-FR" dirty="0" smtClean="0"/>
              <a:t>pendant ou après traitement (&gt;8 semaines).</a:t>
            </a:r>
          </a:p>
          <a:p>
            <a:r>
              <a:rPr lang="fr-FR" dirty="0"/>
              <a:t>	</a:t>
            </a:r>
            <a:r>
              <a:rPr lang="fr-FR" dirty="0" smtClean="0"/>
              <a:t>		- Augmentation </a:t>
            </a:r>
            <a:r>
              <a:rPr lang="fr-FR" u="sng" dirty="0" smtClean="0"/>
              <a:t>progressive intensité</a:t>
            </a:r>
            <a:r>
              <a:rPr lang="mr-IN" dirty="0" smtClean="0"/>
              <a:t>…</a:t>
            </a:r>
            <a:r>
              <a:rPr lang="fr-FR" dirty="0" smtClean="0"/>
              <a:t> </a:t>
            </a:r>
          </a:p>
          <a:p>
            <a:r>
              <a:rPr lang="fr-FR" dirty="0"/>
              <a:t>	</a:t>
            </a:r>
            <a:r>
              <a:rPr lang="fr-FR" dirty="0" smtClean="0"/>
              <a:t>		- Seuil </a:t>
            </a:r>
            <a:r>
              <a:rPr lang="fr-FR" u="sng" dirty="0" smtClean="0"/>
              <a:t>pendant traitement</a:t>
            </a:r>
            <a:r>
              <a:rPr lang="mr-IN" u="sng" dirty="0" smtClean="0"/>
              <a:t>…</a:t>
            </a:r>
            <a:r>
              <a:rPr lang="fr-FR" u="sng" dirty="0" smtClean="0"/>
              <a:t> Activité physique plus faible</a:t>
            </a:r>
            <a:r>
              <a:rPr lang="fr-FR" dirty="0" smtClean="0"/>
              <a:t>.</a:t>
            </a:r>
          </a:p>
          <a:p>
            <a:r>
              <a:rPr lang="fr-FR" dirty="0" smtClean="0"/>
              <a:t>			- </a:t>
            </a:r>
            <a:r>
              <a:rPr lang="fr-FR" u="sng" dirty="0" smtClean="0"/>
              <a:t>Accompagnement</a:t>
            </a:r>
            <a:r>
              <a:rPr lang="fr-FR" dirty="0" smtClean="0"/>
              <a:t>++</a:t>
            </a:r>
            <a:endParaRPr lang="fr-FR" dirty="0"/>
          </a:p>
          <a:p>
            <a:endParaRPr lang="fr-FR" dirty="0" smtClean="0"/>
          </a:p>
          <a:p>
            <a:r>
              <a:rPr lang="fr-FR" dirty="0" smtClean="0">
                <a:solidFill>
                  <a:srgbClr val="FF0000"/>
                </a:solidFill>
              </a:rPr>
              <a:t>Fatigue:   -  </a:t>
            </a:r>
            <a:r>
              <a:rPr lang="fr-FR" dirty="0" smtClean="0">
                <a:solidFill>
                  <a:schemeClr val="tx1"/>
                </a:solidFill>
              </a:rPr>
              <a:t>exercices aérobies ou </a:t>
            </a:r>
            <a:r>
              <a:rPr lang="fr-FR" dirty="0" smtClean="0">
                <a:solidFill>
                  <a:srgbClr val="FF0000"/>
                </a:solidFill>
              </a:rPr>
              <a:t>mixtes+</a:t>
            </a:r>
          </a:p>
          <a:p>
            <a:r>
              <a:rPr lang="fr-FR" dirty="0">
                <a:solidFill>
                  <a:srgbClr val="FF0000"/>
                </a:solidFill>
              </a:rPr>
              <a:t>	</a:t>
            </a:r>
            <a:r>
              <a:rPr lang="fr-FR" dirty="0" smtClean="0">
                <a:solidFill>
                  <a:srgbClr val="FF0000"/>
                </a:solidFill>
              </a:rPr>
              <a:t>		- + efficace si débuté dès début traitement.</a:t>
            </a:r>
          </a:p>
          <a:p>
            <a:endParaRPr lang="fr-FR" dirty="0">
              <a:solidFill>
                <a:srgbClr val="FF0000"/>
              </a:solidFill>
            </a:endParaRPr>
          </a:p>
          <a:p>
            <a:r>
              <a:rPr lang="fr-FR" dirty="0" smtClean="0">
                <a:solidFill>
                  <a:srgbClr val="FF0000"/>
                </a:solidFill>
              </a:rPr>
              <a:t>Douleurs </a:t>
            </a:r>
          </a:p>
          <a:p>
            <a:endParaRPr lang="fr-FR" dirty="0">
              <a:solidFill>
                <a:srgbClr val="FF0000"/>
              </a:solidFill>
            </a:endParaRPr>
          </a:p>
          <a:p>
            <a:r>
              <a:rPr lang="fr-FR" dirty="0" smtClean="0">
                <a:solidFill>
                  <a:srgbClr val="FF0000"/>
                </a:solidFill>
              </a:rPr>
              <a:t>Troubles </a:t>
            </a:r>
            <a:r>
              <a:rPr lang="fr-FR" dirty="0" err="1" smtClean="0">
                <a:solidFill>
                  <a:srgbClr val="FF0000"/>
                </a:solidFill>
              </a:rPr>
              <a:t>anxiodépressifs</a:t>
            </a:r>
            <a:r>
              <a:rPr lang="fr-FR" dirty="0" smtClean="0">
                <a:solidFill>
                  <a:srgbClr val="FF0000"/>
                </a:solidFill>
              </a:rPr>
              <a:t>. </a:t>
            </a:r>
          </a:p>
          <a:p>
            <a:endParaRPr lang="fr-FR" dirty="0">
              <a:solidFill>
                <a:srgbClr val="FF0000"/>
              </a:solidFill>
            </a:endParaRPr>
          </a:p>
          <a:p>
            <a:r>
              <a:rPr lang="fr-FR" dirty="0" smtClean="0">
                <a:solidFill>
                  <a:srgbClr val="FF0000"/>
                </a:solidFill>
              </a:rPr>
              <a:t>Estime de soi et image corporelle.</a:t>
            </a: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a:solidFill>
                <a:srgbClr val="FF0000"/>
              </a:solidFill>
            </a:endParaRPr>
          </a:p>
          <a:p>
            <a:endParaRPr lang="fr-FR" dirty="0" smtClean="0">
              <a:solidFill>
                <a:srgbClr val="FF0000"/>
              </a:solidFill>
            </a:endParaRPr>
          </a:p>
          <a:p>
            <a:endParaRPr lang="fr-FR" dirty="0" smtClean="0"/>
          </a:p>
          <a:p>
            <a:endParaRPr lang="fr-FR" dirty="0"/>
          </a:p>
        </p:txBody>
      </p:sp>
    </p:spTree>
    <p:extLst>
      <p:ext uri="{BB962C8B-B14F-4D97-AF65-F5344CB8AC3E}">
        <p14:creationId xmlns:p14="http://schemas.microsoft.com/office/powerpoint/2010/main" val="160874115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Effets indésirables des traitements</a:t>
            </a:r>
            <a:endParaRPr lang="fr-FR" dirty="0"/>
          </a:p>
        </p:txBody>
      </p:sp>
      <p:sp>
        <p:nvSpPr>
          <p:cNvPr id="3" name="Espace réservé du numéro de diapositive 2"/>
          <p:cNvSpPr>
            <a:spLocks noGrp="1"/>
          </p:cNvSpPr>
          <p:nvPr>
            <p:ph type="sldNum" sz="quarter" idx="2"/>
          </p:nvPr>
        </p:nvSpPr>
        <p:spPr/>
        <p:txBody>
          <a:bodyPr/>
          <a:lstStyle/>
          <a:p>
            <a:fld id="{89D996DF-5502-4F60-8A09-A804ED47678F}" type="slidenum">
              <a:rPr lang="fr-FR" smtClean="0"/>
              <a:pPr/>
              <a:t>9</a:t>
            </a:fld>
            <a:endParaRPr lang="fr-FR" dirty="0"/>
          </a:p>
        </p:txBody>
      </p:sp>
      <p:sp>
        <p:nvSpPr>
          <p:cNvPr id="4" name="Espace réservé du texte 3"/>
          <p:cNvSpPr>
            <a:spLocks noGrp="1"/>
          </p:cNvSpPr>
          <p:nvPr>
            <p:ph type="body" sz="half" idx="1"/>
          </p:nvPr>
        </p:nvSpPr>
        <p:spPr/>
        <p:txBody>
          <a:bodyPr/>
          <a:lstStyle/>
          <a:p>
            <a:r>
              <a:rPr lang="fr-FR" dirty="0" smtClean="0">
                <a:solidFill>
                  <a:srgbClr val="FF0000"/>
                </a:solidFill>
              </a:rPr>
              <a:t>Pré et postopératoire et radiothérapie: </a:t>
            </a:r>
            <a:r>
              <a:rPr lang="fr-FR" dirty="0" smtClean="0"/>
              <a:t>cancer du Poumon, ORL et du Sein: peu études.</a:t>
            </a:r>
          </a:p>
          <a:p>
            <a:r>
              <a:rPr lang="fr-FR" u="sng" dirty="0" smtClean="0"/>
              <a:t>Lymphœdème</a:t>
            </a:r>
            <a:r>
              <a:rPr lang="fr-FR" dirty="0" smtClean="0"/>
              <a:t> peu d’amélioration/ pas aggravation.</a:t>
            </a:r>
          </a:p>
          <a:p>
            <a:endParaRPr lang="fr-FR" dirty="0"/>
          </a:p>
          <a:p>
            <a:r>
              <a:rPr lang="fr-FR" dirty="0" smtClean="0">
                <a:solidFill>
                  <a:srgbClr val="FF0000"/>
                </a:solidFill>
              </a:rPr>
              <a:t>Hormonothérapie: (masse musculaire, force, DO</a:t>
            </a:r>
            <a:r>
              <a:rPr lang="mr-IN" dirty="0" smtClean="0">
                <a:solidFill>
                  <a:srgbClr val="FF0000"/>
                </a:solidFill>
              </a:rPr>
              <a:t>…</a:t>
            </a:r>
            <a:r>
              <a:rPr lang="fr-FR" dirty="0" smtClean="0">
                <a:solidFill>
                  <a:srgbClr val="FF0000"/>
                </a:solidFill>
              </a:rPr>
              <a:t>)</a:t>
            </a:r>
          </a:p>
          <a:p>
            <a:endParaRPr lang="fr-FR" dirty="0">
              <a:solidFill>
                <a:srgbClr val="FF0000"/>
              </a:solidFill>
            </a:endParaRPr>
          </a:p>
          <a:p>
            <a:r>
              <a:rPr lang="fr-FR" dirty="0" smtClean="0">
                <a:solidFill>
                  <a:srgbClr val="FF0000"/>
                </a:solidFill>
              </a:rPr>
              <a:t>Chimiothérapie: </a:t>
            </a:r>
            <a:r>
              <a:rPr lang="fr-FR" dirty="0" smtClean="0"/>
              <a:t>peu études</a:t>
            </a:r>
          </a:p>
          <a:p>
            <a:endParaRPr lang="fr-FR" dirty="0">
              <a:solidFill>
                <a:srgbClr val="FF0000"/>
              </a:solidFill>
            </a:endParaRPr>
          </a:p>
          <a:p>
            <a:endParaRPr lang="fr-FR" dirty="0">
              <a:solidFill>
                <a:srgbClr val="FF0000"/>
              </a:solidFill>
            </a:endParaRPr>
          </a:p>
        </p:txBody>
      </p:sp>
    </p:spTree>
    <p:extLst>
      <p:ext uri="{BB962C8B-B14F-4D97-AF65-F5344CB8AC3E}">
        <p14:creationId xmlns:p14="http://schemas.microsoft.com/office/powerpoint/2010/main" val="66409778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613</Words>
  <Application>Microsoft Macintosh PowerPoint</Application>
  <PresentationFormat>Personnalisé</PresentationFormat>
  <Paragraphs>160</Paragraphs>
  <Slides>21</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Calibri</vt:lpstr>
      <vt:lpstr>Courier New</vt:lpstr>
      <vt:lpstr>Helvetica Light</vt:lpstr>
      <vt:lpstr>Helvetica Neue</vt:lpstr>
      <vt:lpstr>Montserrat Bold</vt:lpstr>
      <vt:lpstr>Montserrat Light</vt:lpstr>
      <vt:lpstr>Montserrat Medium</vt:lpstr>
      <vt:lpstr>Wingdings</vt:lpstr>
      <vt:lpstr>Arial</vt:lpstr>
      <vt:lpstr>White</vt:lpstr>
      <vt:lpstr>ACTIVITE PHYSIQUE ET CANCERS</vt:lpstr>
      <vt:lpstr>INTRODUCTION</vt:lpstr>
      <vt:lpstr>Plan</vt:lpstr>
      <vt:lpstr>INCIDENCE</vt:lpstr>
      <vt:lpstr>2. COMORBIDITES</vt:lpstr>
      <vt:lpstr>Présentation PowerPoint</vt:lpstr>
      <vt:lpstr>Prévention / correction déconditionnement</vt:lpstr>
      <vt:lpstr>QUALITE DE VIE</vt:lpstr>
      <vt:lpstr>Effets indésirables des traitements</vt:lpstr>
      <vt:lpstr>3. MORTALITE</vt:lpstr>
      <vt:lpstr>3. MORTALITE</vt:lpstr>
      <vt:lpstr>SURVIE ET RECIDIVES</vt:lpstr>
      <vt:lpstr>4. COMMENT FAIRE EN PRATIQUE?</vt:lpstr>
      <vt:lpstr>Présentation PowerPoint</vt:lpstr>
      <vt:lpstr>Contre indication</vt:lpstr>
      <vt:lpstr>ADAPTATION</vt:lpstr>
      <vt:lpstr>Score d’Activité physique</vt:lpstr>
      <vt:lpstr>Freins à l’Activité physique</vt:lpstr>
      <vt:lpstr>Présentation PowerPoint</vt:lpstr>
      <vt:lpstr>Prescription APA: « Sport sur ordonnance »</vt:lpstr>
      <vt:lpstr>Merci </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drpetitjulien@outlook.fr</cp:lastModifiedBy>
  <cp:revision>51</cp:revision>
  <cp:lastPrinted>2017-12-13T23:23:09Z</cp:lastPrinted>
  <dcterms:modified xsi:type="dcterms:W3CDTF">2017-12-13T23:24:19Z</dcterms:modified>
</cp:coreProperties>
</file>