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61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4D3"/>
    <a:srgbClr val="113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8"/>
    <p:restoredTop sz="94570"/>
  </p:normalViewPr>
  <p:slideViewPr>
    <p:cSldViewPr snapToGrid="0" showGuides="1">
      <p:cViewPr varScale="1">
        <p:scale>
          <a:sx n="79" d="100"/>
          <a:sy n="79" d="100"/>
        </p:scale>
        <p:origin x="304" y="20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569ED-F7D1-43C8-B7E1-C252DEF65527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86F6-3500-4243-B46C-FB60AA04A9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99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6A0A-C321-439A-B739-0288F3227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2607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-intercalaire-ppt-ramsay-4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107659" cy="983074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52500" y="463550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cap="none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Texte du titre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508000" y="495300"/>
            <a:ext cx="11988800" cy="1055754"/>
          </a:xfrm>
          <a:prstGeom prst="rect">
            <a:avLst/>
          </a:prstGeom>
        </p:spPr>
        <p:txBody>
          <a:bodyPr/>
          <a:lstStyle>
            <a:lvl1pPr algn="l">
              <a:defRPr cap="none">
                <a:solidFill>
                  <a:srgbClr val="0D305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Texte du titre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11970952" y="9048750"/>
            <a:ext cx="532198" cy="4103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D996DF-5502-4F60-8A09-A804ED47678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Shape 32"/>
          <p:cNvSpPr>
            <a:spLocks noGrp="1"/>
          </p:cNvSpPr>
          <p:nvPr>
            <p:ph type="body" sz="half" idx="1" hasCustomPrompt="1"/>
          </p:nvPr>
        </p:nvSpPr>
        <p:spPr>
          <a:xfrm>
            <a:off x="508000" y="1875544"/>
            <a:ext cx="11995150" cy="635425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 b="1">
                <a:solidFill>
                  <a:srgbClr val="0194D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indent="0">
              <a:spcBef>
                <a:spcPts val="0"/>
              </a:spcBef>
              <a:buSzTx/>
              <a:buNone/>
              <a:defRPr sz="3200">
                <a:solidFill>
                  <a:srgbClr val="0D305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342900" indent="-342900">
              <a:spcBef>
                <a:spcPts val="0"/>
              </a:spcBef>
              <a:buSzTx/>
              <a:buFont typeface="Wingdings" panose="05000000000000000000" pitchFamily="2" charset="2"/>
              <a:buChar char="§"/>
              <a:defRPr sz="2400">
                <a:solidFill>
                  <a:srgbClr val="0D3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714375" indent="-352425">
              <a:spcBef>
                <a:spcPts val="0"/>
              </a:spcBef>
              <a:buSzTx/>
              <a:buFont typeface="Courier New" panose="02070309020205020404" pitchFamily="49" charset="0"/>
              <a:buChar char="o"/>
              <a:defRPr sz="2000">
                <a:solidFill>
                  <a:srgbClr val="0D3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14375" indent="3619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>
                <a:solidFill>
                  <a:srgbClr val="11314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lang="fr-FR" dirty="0" err="1"/>
              <a:t>chapô</a:t>
            </a:r>
            <a:endParaRPr lang="fr-FR" dirty="0"/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lang="fr-FR" dirty="0"/>
              <a:t>courant</a:t>
            </a:r>
          </a:p>
          <a:p>
            <a:pPr lvl="2"/>
            <a:r>
              <a:rPr lang="fr-FR" dirty="0"/>
              <a:t>Liste niveau 1</a:t>
            </a:r>
          </a:p>
          <a:p>
            <a:pPr lvl="3"/>
            <a:r>
              <a:rPr lang="fr-FR" dirty="0"/>
              <a:t>Liste niveau 2</a:t>
            </a:r>
          </a:p>
          <a:p>
            <a:pPr lvl="4"/>
            <a:r>
              <a:rPr lang="fr-FR" dirty="0"/>
              <a:t>Liste niveau 3</a:t>
            </a:r>
            <a:endParaRPr dirty="0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>
          <a:xfrm>
            <a:off x="3892384" y="9218645"/>
            <a:ext cx="7792616" cy="0"/>
          </a:xfrm>
          <a:prstGeom prst="line">
            <a:avLst/>
          </a:prstGeom>
          <a:noFill/>
          <a:ln w="25400" cap="flat">
            <a:solidFill>
              <a:srgbClr val="11314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50" name="Picture 2" descr="U:\COMMUNICATION\Ramsay Générale de Santé\CHARTE 2017\Logo HPPS\jpeg\LOGO-RAMSAY-Hopital-prive_Pays-de-Savoie-bleu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0" y="8749376"/>
            <a:ext cx="3043794" cy="9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1983652" y="9055100"/>
            <a:ext cx="532198" cy="4103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734587-85BD-4602-B5BB-92C59FB1306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Shape 32"/>
          <p:cNvSpPr>
            <a:spLocks noGrp="1"/>
          </p:cNvSpPr>
          <p:nvPr>
            <p:ph type="body" sz="half" idx="1" hasCustomPrompt="1"/>
          </p:nvPr>
        </p:nvSpPr>
        <p:spPr>
          <a:xfrm>
            <a:off x="7080250" y="1724246"/>
            <a:ext cx="5435600" cy="63055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 b="1">
                <a:solidFill>
                  <a:srgbClr val="0194D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indent="0">
              <a:spcBef>
                <a:spcPts val="0"/>
              </a:spcBef>
              <a:buSzTx/>
              <a:buNone/>
              <a:defRPr sz="3200">
                <a:solidFill>
                  <a:srgbClr val="0D305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342900" indent="-342900">
              <a:spcBef>
                <a:spcPts val="0"/>
              </a:spcBef>
              <a:buSzTx/>
              <a:buFont typeface="Wingdings" panose="05000000000000000000" pitchFamily="2" charset="2"/>
              <a:buChar char="§"/>
              <a:defRPr sz="2400">
                <a:solidFill>
                  <a:srgbClr val="0D3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714375" indent="-352425">
              <a:spcBef>
                <a:spcPts val="0"/>
              </a:spcBef>
              <a:buSzTx/>
              <a:buFont typeface="Courier New" panose="02070309020205020404" pitchFamily="49" charset="0"/>
              <a:buChar char="o"/>
              <a:defRPr sz="2000">
                <a:solidFill>
                  <a:srgbClr val="0D3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14375" indent="3619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>
                <a:solidFill>
                  <a:srgbClr val="11314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lang="fr-FR" dirty="0" err="1"/>
              <a:t>chapô</a:t>
            </a:r>
            <a:endParaRPr lang="fr-FR" dirty="0"/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lang="fr-FR" dirty="0"/>
              <a:t>courant</a:t>
            </a:r>
          </a:p>
          <a:p>
            <a:pPr lvl="2"/>
            <a:r>
              <a:rPr lang="fr-FR" dirty="0"/>
              <a:t>Liste niveau 1</a:t>
            </a:r>
          </a:p>
          <a:p>
            <a:pPr lvl="3"/>
            <a:r>
              <a:rPr lang="fr-FR" dirty="0"/>
              <a:t>Liste niveau 2</a:t>
            </a:r>
          </a:p>
          <a:p>
            <a:pPr lvl="4"/>
            <a:r>
              <a:rPr lang="fr-FR" dirty="0"/>
              <a:t>Liste niveau 3</a:t>
            </a:r>
            <a:endParaRPr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508000" y="1718822"/>
            <a:ext cx="6305550" cy="63055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Shape 31"/>
          <p:cNvSpPr>
            <a:spLocks noGrp="1"/>
          </p:cNvSpPr>
          <p:nvPr>
            <p:ph type="title"/>
          </p:nvPr>
        </p:nvSpPr>
        <p:spPr>
          <a:xfrm>
            <a:off x="508000" y="495300"/>
            <a:ext cx="11988800" cy="1055754"/>
          </a:xfrm>
          <a:prstGeom prst="rect">
            <a:avLst/>
          </a:prstGeom>
        </p:spPr>
        <p:txBody>
          <a:bodyPr/>
          <a:lstStyle>
            <a:lvl1pPr algn="l">
              <a:defRPr cap="none">
                <a:solidFill>
                  <a:srgbClr val="0D305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Texte du titre</a:t>
            </a:r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>
          <a:xfrm>
            <a:off x="3892384" y="9218645"/>
            <a:ext cx="7792616" cy="0"/>
          </a:xfrm>
          <a:prstGeom prst="line">
            <a:avLst/>
          </a:prstGeom>
          <a:noFill/>
          <a:ln w="25400" cap="flat">
            <a:solidFill>
              <a:srgbClr val="11314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2" descr="U:\COMMUNICATION\Ramsay Générale de Santé\CHARTE 2017\Logo HPPS\jpeg\LOGO-RAMSAY-Hopital-prive_Pays-de-Savoie-bleu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0" y="8749376"/>
            <a:ext cx="3043794" cy="9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lide-titre-ppt-ramsay-4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952500" y="4622800"/>
            <a:ext cx="11988800" cy="1055754"/>
          </a:xfrm>
          <a:prstGeom prst="rect">
            <a:avLst/>
          </a:prstGeom>
        </p:spPr>
        <p:txBody>
          <a:bodyPr/>
          <a:lstStyle>
            <a:lvl1pPr algn="l">
              <a:defRPr cap="none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8" Type="http://schemas.openxmlformats.org/officeDocument/2006/relationships/image" Target="../media/image3.png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-titre-ppt-ramsay-4-3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52500" y="6159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068313" y="9251950"/>
            <a:ext cx="427737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000">
                <a:solidFill>
                  <a:srgbClr val="0D305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12" y="1638676"/>
            <a:ext cx="4679573" cy="4679573"/>
          </a:xfrm>
          <a:prstGeom prst="rect">
            <a:avLst/>
          </a:prstGeom>
        </p:spPr>
      </p:pic>
      <p:pic>
        <p:nvPicPr>
          <p:cNvPr id="1026" name="Picture 2" descr="U:\COMMUNICATION\Ramsay Générale de Santé\CHARTE 2017\Logo HPPS\jpeg\LOGO-RAMSAY-Hopital-prive_Pays-de-Savoie-bleu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93" y="2674174"/>
            <a:ext cx="7588213" cy="23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hf hdr="0" ftr="0" dt="0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rgbClr val="FFFFFF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952500" y="5702300"/>
            <a:ext cx="11099800" cy="2159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 smtClean="0"/>
              <a:t>Colectomies carcinologiques :</a:t>
            </a:r>
            <a:br>
              <a:rPr lang="fr-FR" dirty="0" smtClean="0"/>
            </a:br>
            <a:r>
              <a:rPr lang="fr-FR" sz="4000" dirty="0" smtClean="0"/>
              <a:t>Prise en charge </a:t>
            </a:r>
            <a:r>
              <a:rPr lang="fr-FR" sz="4000" dirty="0" err="1" smtClean="0"/>
              <a:t>périopératoire</a:t>
            </a:r>
            <a:endParaRPr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8980714" y="8457709"/>
            <a:ext cx="34290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Dr Pierre JANNOT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chemeClr val="bg1"/>
                </a:solidFill>
              </a:rPr>
              <a:t>14/12/2017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pratique sur le terrain :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713423"/>
            <a:ext cx="6336967" cy="47487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771" y="3372608"/>
            <a:ext cx="4766869" cy="34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>
          <a:xfrm>
            <a:off x="11052924" y="9022443"/>
            <a:ext cx="532198" cy="410369"/>
          </a:xfrm>
        </p:spPr>
        <p:txBody>
          <a:bodyPr/>
          <a:lstStyle/>
          <a:p>
            <a:fld id="{16734587-85BD-4602-B5BB-92C59FB1306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02129" y="445783"/>
            <a:ext cx="11988800" cy="1055754"/>
          </a:xfrm>
        </p:spPr>
        <p:txBody>
          <a:bodyPr/>
          <a:lstStyle/>
          <a:p>
            <a:r>
              <a:rPr lang="fr-FR" smtClean="0"/>
              <a:t>Pré-habilitation : l’avenir ??</a:t>
            </a:r>
            <a:endParaRPr lang="fr-FR" dirty="0"/>
          </a:p>
        </p:txBody>
      </p:sp>
      <p:sp>
        <p:nvSpPr>
          <p:cNvPr id="44" name="Espace réservé du numéro de diapositive 3"/>
          <p:cNvSpPr txBox="1">
            <a:spLocks/>
          </p:cNvSpPr>
          <p:nvPr/>
        </p:nvSpPr>
        <p:spPr>
          <a:xfrm>
            <a:off x="8802521" y="8052050"/>
            <a:ext cx="529200" cy="293117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FA8B6565-9BF0-4851-88BC-481D3FE6E5CB}" type="slidenum">
              <a:rPr lang="fr-FR" sz="2400" smtClean="0"/>
              <a:pPr/>
              <a:t>6</a:t>
            </a:fld>
            <a:endParaRPr lang="fr-FR" sz="2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452657" y="2386027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Capacité fonctionnelle</a:t>
            </a:r>
            <a:endParaRPr lang="fr-FR" sz="2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9079591" y="6876276"/>
            <a:ext cx="122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Temps</a:t>
            </a:r>
            <a:endParaRPr lang="fr-FR" sz="2400" dirty="0"/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1555165" y="7237583"/>
            <a:ext cx="220679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3761960" y="7237583"/>
            <a:ext cx="1368153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5130113" y="7237583"/>
            <a:ext cx="2088232" cy="5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7218345" y="7237583"/>
            <a:ext cx="1791337" cy="5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8426861" y="1990782"/>
            <a:ext cx="3240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8426861" y="2698731"/>
            <a:ext cx="32403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8964018" y="1575284"/>
            <a:ext cx="379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Prise en charge conventionnelle</a:t>
            </a:r>
            <a:endParaRPr lang="fr-FR" sz="2400" dirty="0"/>
          </a:p>
        </p:txBody>
      </p:sp>
      <p:sp>
        <p:nvSpPr>
          <p:cNvPr id="55" name="ZoneTexte 54"/>
          <p:cNvSpPr txBox="1"/>
          <p:nvPr/>
        </p:nvSpPr>
        <p:spPr>
          <a:xfrm>
            <a:off x="8910859" y="2410515"/>
            <a:ext cx="379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Réhabilitation précoce</a:t>
            </a:r>
            <a:endParaRPr lang="fr-FR" sz="2400" dirty="0"/>
          </a:p>
        </p:txBody>
      </p:sp>
      <p:sp>
        <p:nvSpPr>
          <p:cNvPr id="56" name="ZoneTexte 55"/>
          <p:cNvSpPr txBox="1"/>
          <p:nvPr/>
        </p:nvSpPr>
        <p:spPr>
          <a:xfrm>
            <a:off x="9058225" y="3586345"/>
            <a:ext cx="379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Capacité fonctionnelle minimale</a:t>
            </a:r>
            <a:endParaRPr lang="fr-FR" sz="2400" dirty="0"/>
          </a:p>
        </p:txBody>
      </p:sp>
      <p:sp>
        <p:nvSpPr>
          <p:cNvPr id="57" name="ZoneTexte 56"/>
          <p:cNvSpPr txBox="1"/>
          <p:nvPr/>
        </p:nvSpPr>
        <p:spPr>
          <a:xfrm>
            <a:off x="1555167" y="7259836"/>
            <a:ext cx="2206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Préopératoire</a:t>
            </a:r>
            <a:endParaRPr lang="fr-FR" sz="2000" dirty="0"/>
          </a:p>
        </p:txBody>
      </p:sp>
      <p:sp>
        <p:nvSpPr>
          <p:cNvPr id="58" name="ZoneTexte 57"/>
          <p:cNvSpPr txBox="1"/>
          <p:nvPr/>
        </p:nvSpPr>
        <p:spPr>
          <a:xfrm>
            <a:off x="3660015" y="7259836"/>
            <a:ext cx="159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Intervention</a:t>
            </a:r>
            <a:endParaRPr lang="fr-FR" sz="2000" dirty="0"/>
          </a:p>
        </p:txBody>
      </p:sp>
      <p:sp>
        <p:nvSpPr>
          <p:cNvPr id="59" name="ZoneTexte 58"/>
          <p:cNvSpPr txBox="1"/>
          <p:nvPr/>
        </p:nvSpPr>
        <p:spPr>
          <a:xfrm>
            <a:off x="5130113" y="725354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Réhabilitation précoce</a:t>
            </a:r>
            <a:endParaRPr lang="fr-FR" sz="2000" dirty="0"/>
          </a:p>
        </p:txBody>
      </p:sp>
      <p:sp>
        <p:nvSpPr>
          <p:cNvPr id="60" name="ZoneTexte 59"/>
          <p:cNvSpPr txBox="1"/>
          <p:nvPr/>
        </p:nvSpPr>
        <p:spPr>
          <a:xfrm>
            <a:off x="7218344" y="7262007"/>
            <a:ext cx="179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Récupération </a:t>
            </a:r>
          </a:p>
          <a:p>
            <a:pPr algn="ctr"/>
            <a:r>
              <a:rPr lang="fr-FR" sz="2000" dirty="0" smtClean="0"/>
              <a:t>à distance</a:t>
            </a:r>
            <a:endParaRPr lang="fr-FR" sz="2000" dirty="0"/>
          </a:p>
        </p:txBody>
      </p:sp>
      <p:cxnSp>
        <p:nvCxnSpPr>
          <p:cNvPr id="61" name="Connecteur droit avec flèche 60"/>
          <p:cNvCxnSpPr/>
          <p:nvPr/>
        </p:nvCxnSpPr>
        <p:spPr>
          <a:xfrm flipH="1" flipV="1">
            <a:off x="1481357" y="3472315"/>
            <a:ext cx="7951" cy="35806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endCxn id="50" idx="1"/>
          </p:cNvCxnSpPr>
          <p:nvPr/>
        </p:nvCxnSpPr>
        <p:spPr>
          <a:xfrm>
            <a:off x="1481357" y="7052917"/>
            <a:ext cx="75283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1489308" y="5506997"/>
            <a:ext cx="7520373" cy="795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8422247" y="3875845"/>
            <a:ext cx="402840" cy="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8891207" y="2993814"/>
            <a:ext cx="379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Préhabilitation</a:t>
            </a:r>
            <a:endParaRPr lang="fr-FR" sz="2400" dirty="0"/>
          </a:p>
        </p:txBody>
      </p:sp>
      <p:cxnSp>
        <p:nvCxnSpPr>
          <p:cNvPr id="66" name="Connecteur droit 65"/>
          <p:cNvCxnSpPr/>
          <p:nvPr/>
        </p:nvCxnSpPr>
        <p:spPr>
          <a:xfrm>
            <a:off x="8478485" y="3217024"/>
            <a:ext cx="3240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1489308" y="4584646"/>
            <a:ext cx="217070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3660014" y="4584646"/>
            <a:ext cx="1470099" cy="140738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5130113" y="5526875"/>
            <a:ext cx="738082" cy="46515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1489308" y="4624403"/>
            <a:ext cx="2170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3660014" y="4624403"/>
            <a:ext cx="1470098" cy="18049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5130112" y="5451338"/>
            <a:ext cx="4016302" cy="978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5868195" y="4624403"/>
            <a:ext cx="3341414" cy="90247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660014" y="3828732"/>
            <a:ext cx="1470099" cy="140738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V="1">
            <a:off x="5130113" y="4770961"/>
            <a:ext cx="738082" cy="46515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5868195" y="3891750"/>
            <a:ext cx="3341414" cy="87921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V="1">
            <a:off x="1481357" y="3828732"/>
            <a:ext cx="2178657" cy="7559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7589876" y="8760833"/>
            <a:ext cx="3419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Ditmyer</a:t>
            </a:r>
            <a:r>
              <a:rPr lang="fr-FR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</a:t>
            </a:r>
            <a:r>
              <a:rPr lang="fr-FR" sz="1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Orthop</a:t>
            </a:r>
            <a:r>
              <a:rPr lang="fr-FR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</a:t>
            </a:r>
            <a:r>
              <a:rPr lang="fr-FR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2002</a:t>
            </a:r>
            <a:endParaRPr lang="fr-FR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7932662" y="21879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428827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5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88950" y="2540675"/>
            <a:ext cx="12007850" cy="6305550"/>
          </a:xfrm>
        </p:spPr>
        <p:txBody>
          <a:bodyPr/>
          <a:lstStyle/>
          <a:p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Groupe 1 : sportif de haut niveau (sports 2 à 3 fois par semaine)</a:t>
            </a:r>
          </a:p>
          <a:p>
            <a:pPr marL="457200" indent="-457200">
              <a:buFontTx/>
              <a:buChar char="-"/>
            </a:pPr>
            <a:endParaRPr lang="fr-FR" dirty="0"/>
          </a:p>
          <a:p>
            <a:pPr marL="457200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Groupe 3 : &gt; 75 ans ou  &gt; 70 ans avec comorbidités, obèses, dénutrition sévère, sédentaires</a:t>
            </a:r>
          </a:p>
          <a:p>
            <a:pPr marL="457200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smtClean="0"/>
              <a:t>Groupe 2 : la majorité entre les deux groupes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Impose catégorisation patient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9276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99" y="396421"/>
            <a:ext cx="11437552" cy="8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59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08000" y="1871203"/>
            <a:ext cx="12007850" cy="6305550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Délai entre diagnostic et PEC imposé par la </a:t>
            </a:r>
            <a:r>
              <a:rPr lang="fr-FR" dirty="0" err="1" smtClean="0"/>
              <a:t>préhabilitation</a:t>
            </a:r>
            <a:r>
              <a:rPr lang="mr-IN" dirty="0" smtClean="0"/>
              <a:t>…</a:t>
            </a:r>
            <a:endParaRPr lang="fr-FR" dirty="0" smtClean="0"/>
          </a:p>
          <a:p>
            <a:pPr marL="457200" indent="-457200">
              <a:buFontTx/>
              <a:buChar char="-"/>
            </a:pP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smtClean="0"/>
              <a:t>Adhésion des patients</a:t>
            </a:r>
            <a:r>
              <a:rPr lang="mr-IN" dirty="0" smtClean="0"/>
              <a:t>…</a:t>
            </a:r>
            <a:endParaRPr lang="fr-FR" dirty="0" smtClean="0"/>
          </a:p>
          <a:p>
            <a:pPr marL="457200" indent="-457200">
              <a:buFontTx/>
              <a:buChar char="-"/>
            </a:pP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smtClean="0"/>
              <a:t>Implantation des protocoles</a:t>
            </a:r>
          </a:p>
          <a:p>
            <a:pPr marL="457200" indent="-457200">
              <a:buFontTx/>
              <a:buChar char="-"/>
            </a:pP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smtClean="0"/>
              <a:t>Impact des traitements néo-adjuvants sur cette phase</a:t>
            </a:r>
          </a:p>
          <a:p>
            <a:pPr marL="457200" indent="-457200">
              <a:buFontTx/>
              <a:buChar char="-"/>
            </a:pP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smtClean="0"/>
              <a:t>Niveau de preuve de ce type de programme ??</a:t>
            </a:r>
          </a:p>
          <a:p>
            <a:pPr marL="457200" indent="-457200">
              <a:buFontTx/>
              <a:buChar char="-"/>
            </a:pPr>
            <a:endParaRPr lang="fr-FR" dirty="0"/>
          </a:p>
          <a:p>
            <a:pPr marL="457200" indent="-457200">
              <a:buFontTx/>
              <a:buChar char="-"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Beaucoup de freins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740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952499" y="4622800"/>
            <a:ext cx="11231961" cy="1055754"/>
          </a:xfrm>
          <a:prstGeom prst="rect">
            <a:avLst/>
          </a:prstGeom>
        </p:spPr>
        <p:txBody>
          <a:bodyPr/>
          <a:lstStyle/>
          <a:p>
            <a:r>
              <a:t>Merci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2492828" y="255649"/>
            <a:ext cx="9769929" cy="132822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     Les grandes lignes: </a:t>
            </a:r>
            <a:endParaRPr dirty="0"/>
          </a:p>
        </p:txBody>
      </p:sp>
      <p:pic>
        <p:nvPicPr>
          <p:cNvPr id="65" name="picto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571141"/>
            <a:ext cx="1355166" cy="13551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/>
          <p:cNvSpPr txBox="1"/>
          <p:nvPr/>
        </p:nvSpPr>
        <p:spPr>
          <a:xfrm>
            <a:off x="571500" y="3023170"/>
            <a:ext cx="12246428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FR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Fast</a:t>
            </a:r>
            <a:r>
              <a:rPr kumimoji="0" lang="fr-FR" sz="3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fr-FR" sz="36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Track</a:t>
            </a:r>
            <a:r>
              <a:rPr kumimoji="0" lang="fr-FR" sz="3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: les grands principes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FR" b="1" dirty="0" smtClean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FR" b="1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FR" b="1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fr-FR" sz="36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FR" b="1" baseline="0" dirty="0" err="1" smtClean="0"/>
              <a:t>Préhabilitation</a:t>
            </a:r>
            <a:r>
              <a:rPr lang="fr-FR" b="1" baseline="0" dirty="0" smtClean="0"/>
              <a:t> : un concept émergent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FR" b="1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FR" b="1" baseline="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pic>
        <p:nvPicPr>
          <p:cNvPr id="7" name="Picture 2" descr="[​IM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670" y="249055"/>
            <a:ext cx="11521381" cy="854022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 rot="20258287">
            <a:off x="1877786" y="3607477"/>
            <a:ext cx="9829800" cy="12105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</a:rPr>
              <a:t>Soins péri-opératoires dogmatiques</a:t>
            </a:r>
            <a:r>
              <a:rPr lang="mr-IN" b="1" dirty="0" smtClean="0">
                <a:solidFill>
                  <a:schemeClr val="bg1"/>
                </a:solidFill>
              </a:rPr>
              <a:t>…</a:t>
            </a:r>
            <a:endParaRPr lang="fr-FR" b="1" dirty="0" smtClean="0">
              <a:solidFill>
                <a:schemeClr val="bg1"/>
              </a:solidFill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Niveau de preuve &lt; C</a:t>
            </a:r>
            <a:endParaRPr kumimoji="0" lang="fr-FR" sz="3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432401" y="2018160"/>
            <a:ext cx="11817350" cy="630555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smtClean="0"/>
              <a:t>Remise </a:t>
            </a:r>
            <a:r>
              <a:rPr lang="fr-FR" dirty="0"/>
              <a:t>en question systématique de tout ces dogmes</a:t>
            </a:r>
          </a:p>
          <a:p>
            <a:endParaRPr lang="fr-FR" dirty="0" smtClean="0"/>
          </a:p>
          <a:p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smtClean="0"/>
              <a:t>Essais cliniques randomisés systématiques validant toute son approche</a:t>
            </a:r>
          </a:p>
          <a:p>
            <a:pPr marL="457200" indent="-457200">
              <a:buFontTx/>
              <a:buChar char="-"/>
            </a:pPr>
            <a:endParaRPr lang="fr-FR" dirty="0"/>
          </a:p>
          <a:p>
            <a:pPr marL="457200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r>
              <a:rPr lang="fr-FR" dirty="0" smtClean="0"/>
              <a:t>Une prise en charge en trois étapes</a:t>
            </a:r>
          </a:p>
          <a:p>
            <a:pPr marL="457200" indent="-457200">
              <a:buFontTx/>
              <a:buChar char="-"/>
            </a:pPr>
            <a:endParaRPr lang="fr-FR" dirty="0" smtClean="0"/>
          </a:p>
          <a:p>
            <a:pPr marL="457200" indent="-457200">
              <a:buFontTx/>
              <a:buChar char="-"/>
            </a:pP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 smtClean="0"/>
              <a:t>Un objectif de diminution de la </a:t>
            </a:r>
            <a:r>
              <a:rPr lang="fr-FR" dirty="0" err="1" smtClean="0"/>
              <a:t>morbi</a:t>
            </a:r>
            <a:r>
              <a:rPr lang="fr-FR" dirty="0" smtClean="0"/>
              <a:t>-mortalité péri-opératoire</a:t>
            </a:r>
          </a:p>
          <a:p>
            <a:pPr marL="457200" indent="-457200">
              <a:buFontTx/>
              <a:buChar char="-"/>
            </a:pPr>
            <a:endParaRPr lang="fr-FR" dirty="0"/>
          </a:p>
          <a:p>
            <a:pPr marL="457200" indent="-457200">
              <a:buFontTx/>
              <a:buChar char="-"/>
            </a:pPr>
            <a:endParaRPr lang="fr-FR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27050" y="0"/>
            <a:ext cx="11988800" cy="1055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0D3050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hangingPunct="1"/>
            <a:r>
              <a:rPr lang="fr-FR" sz="4000" b="1" dirty="0" smtClean="0"/>
              <a:t>L’émergence du concept </a:t>
            </a:r>
            <a:r>
              <a:rPr lang="fr-FR" sz="4000" dirty="0" smtClean="0"/>
              <a:t>: un pourquoi et deux comment</a:t>
            </a:r>
            <a:r>
              <a:rPr lang="mr-IN" sz="4000" dirty="0" smtClean="0"/>
              <a:t>…</a:t>
            </a:r>
            <a:endParaRPr lang="fr-FR" sz="4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441" y="819136"/>
            <a:ext cx="2296131" cy="239804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27050" y="0"/>
            <a:ext cx="11988800" cy="1055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0D3050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hangingPunct="1"/>
            <a:r>
              <a:rPr lang="fr-FR" sz="4000" b="1" dirty="0" smtClean="0"/>
              <a:t>L’émergence du concept </a:t>
            </a:r>
            <a:r>
              <a:rPr lang="fr-FR" sz="4000" dirty="0" smtClean="0"/>
              <a:t>: un pourquoi et deux comment</a:t>
            </a:r>
            <a:r>
              <a:rPr lang="mr-IN" sz="4000" dirty="0" smtClean="0"/>
              <a:t>…</a:t>
            </a:r>
            <a:endParaRPr lang="fr-FR" sz="4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1" y="1845129"/>
            <a:ext cx="11802889" cy="61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76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5" y="261258"/>
            <a:ext cx="4446868" cy="2319292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17427"/>
              </p:ext>
            </p:extLst>
          </p:nvPr>
        </p:nvGraphicFramePr>
        <p:xfrm>
          <a:off x="501954" y="3208262"/>
          <a:ext cx="11140317" cy="40416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13439"/>
                <a:gridCol w="3713439"/>
                <a:gridCol w="3713439"/>
              </a:tblGrid>
              <a:tr h="932152">
                <a:tc>
                  <a:txBody>
                    <a:bodyPr/>
                    <a:lstStyle/>
                    <a:p>
                      <a:pPr algn="l"/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dirty="0" smtClean="0"/>
                        <a:t> </a:t>
                      </a:r>
                      <a:r>
                        <a:rPr lang="fr-FR" sz="3200" dirty="0" smtClean="0">
                          <a:solidFill>
                            <a:schemeClr val="folHlink"/>
                          </a:solidFill>
                        </a:rPr>
                        <a:t>Impact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>
                          <a:solidFill>
                            <a:schemeClr val="folHlink"/>
                          </a:solidFill>
                        </a:rPr>
                        <a:t>Prise </a:t>
                      </a:r>
                      <a:r>
                        <a:rPr lang="fr-FR" sz="3200" dirty="0" smtClean="0">
                          <a:solidFill>
                            <a:schemeClr val="folHlink"/>
                          </a:solidFill>
                        </a:rPr>
                        <a:t>en charge</a:t>
                      </a:r>
                    </a:p>
                  </a:txBody>
                  <a:tcPr/>
                </a:tc>
              </a:tr>
              <a:tr h="1554590">
                <a:tc>
                  <a:txBody>
                    <a:bodyPr/>
                    <a:lstStyle/>
                    <a:p>
                      <a:pPr algn="l"/>
                      <a:r>
                        <a:rPr lang="fr-FR" sz="3200" b="1" dirty="0" smtClean="0">
                          <a:solidFill>
                            <a:schemeClr val="tx2"/>
                          </a:solidFill>
                        </a:rPr>
                        <a:t>Tares associées</a:t>
                      </a:r>
                      <a:endParaRPr lang="fr-F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/>
                        <a:t>Morbidité PO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smtClean="0"/>
                        <a:t>Bilan – stabilisation - préparation</a:t>
                      </a:r>
                    </a:p>
                  </a:txBody>
                  <a:tcPr/>
                </a:tc>
              </a:tr>
              <a:tr h="1554882">
                <a:tc>
                  <a:txBody>
                    <a:bodyPr/>
                    <a:lstStyle/>
                    <a:p>
                      <a:pPr algn="l"/>
                      <a:r>
                        <a:rPr lang="fr-FR" sz="3200" b="1" dirty="0" smtClean="0">
                          <a:solidFill>
                            <a:schemeClr val="tx2"/>
                          </a:solidFill>
                        </a:rPr>
                        <a:t>Dénutrition</a:t>
                      </a:r>
                      <a:endParaRPr lang="fr-F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smtClean="0"/>
                        <a:t>Risque infectieux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smtClean="0"/>
                        <a:t>prolonge hospitalisation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smtClean="0"/>
                        <a:t>nutrition préopératoire</a:t>
                      </a:r>
                    </a:p>
                    <a:p>
                      <a:pPr algn="l"/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323114" y="1075962"/>
            <a:ext cx="692663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 : </a:t>
            </a:r>
            <a:r>
              <a:rPr lang="fr-FR" b="1" dirty="0" err="1"/>
              <a:t>P</a:t>
            </a:r>
            <a:r>
              <a:rPr kumimoji="0" lang="fr-FR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ré-opératoire</a:t>
            </a:r>
            <a:endParaRPr kumimoji="0" lang="fr-FR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3804557" y="1340985"/>
            <a:ext cx="571500" cy="2546939"/>
          </a:xfrm>
          <a:prstGeom prst="down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7801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5" y="261258"/>
            <a:ext cx="4446868" cy="231929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323114" y="1075962"/>
            <a:ext cx="692663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2</a:t>
            </a:r>
            <a:r>
              <a: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: </a:t>
            </a:r>
            <a:r>
              <a:rPr lang="fr-FR" b="1" dirty="0" err="1"/>
              <a:t>P</a:t>
            </a:r>
            <a:r>
              <a:rPr kumimoji="0" lang="fr-FR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er-opératoire</a:t>
            </a:r>
            <a:endParaRPr kumimoji="0" lang="fr-FR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501953" y="1524690"/>
            <a:ext cx="608389" cy="2319292"/>
          </a:xfrm>
          <a:prstGeom prst="down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42914"/>
              </p:ext>
            </p:extLst>
          </p:nvPr>
        </p:nvGraphicFramePr>
        <p:xfrm>
          <a:off x="223105" y="2995983"/>
          <a:ext cx="12026646" cy="56097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22324"/>
                <a:gridCol w="3995440"/>
                <a:gridCol w="4008882"/>
              </a:tblGrid>
              <a:tr h="87079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dirty="0" smtClean="0"/>
                        <a:t> </a:t>
                      </a:r>
                      <a:r>
                        <a:rPr lang="fr-FR" sz="3200" dirty="0" smtClean="0">
                          <a:solidFill>
                            <a:schemeClr val="folHlink"/>
                          </a:solidFill>
                        </a:rPr>
                        <a:t>Impact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>
                          <a:solidFill>
                            <a:schemeClr val="folHlink"/>
                          </a:solidFill>
                        </a:rPr>
                        <a:t>Prise </a:t>
                      </a:r>
                      <a:r>
                        <a:rPr lang="fr-FR" sz="3200" dirty="0" smtClean="0">
                          <a:solidFill>
                            <a:schemeClr val="folHlink"/>
                          </a:solidFill>
                        </a:rPr>
                        <a:t>en charge</a:t>
                      </a:r>
                    </a:p>
                    <a:p>
                      <a:pPr algn="l"/>
                      <a:endParaRPr lang="fr-FR" sz="3200" dirty="0"/>
                    </a:p>
                  </a:txBody>
                  <a:tcPr/>
                </a:tc>
              </a:tr>
              <a:tr h="1438451">
                <a:tc>
                  <a:txBody>
                    <a:bodyPr/>
                    <a:lstStyle/>
                    <a:p>
                      <a:pPr algn="l"/>
                      <a:r>
                        <a:rPr lang="fr-FR" sz="3200" b="1" dirty="0" smtClean="0">
                          <a:solidFill>
                            <a:schemeClr val="tx2"/>
                          </a:solidFill>
                        </a:rPr>
                        <a:t>Agression </a:t>
                      </a:r>
                      <a:r>
                        <a:rPr lang="fr-FR" sz="3200" b="1" dirty="0" smtClean="0">
                          <a:solidFill>
                            <a:schemeClr val="tx2"/>
                          </a:solidFill>
                        </a:rPr>
                        <a:t>chirurgicale</a:t>
                      </a:r>
                      <a:endParaRPr lang="fr-F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err="1" smtClean="0"/>
                        <a:t>Hypercatabolisme</a:t>
                      </a:r>
                      <a:endParaRPr lang="fr-FR" sz="2800" dirty="0" smtClean="0"/>
                    </a:p>
                    <a:p>
                      <a:pPr algn="l"/>
                      <a:r>
                        <a:rPr lang="fr-FR" sz="2800" dirty="0" err="1" smtClean="0"/>
                        <a:t>immuno-suppression</a:t>
                      </a:r>
                      <a:endParaRPr lang="fr-FR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/>
                        <a:t>Abords mini-invasifs</a:t>
                      </a:r>
                    </a:p>
                    <a:p>
                      <a:pPr algn="l"/>
                      <a:r>
                        <a:rPr lang="fr-FR" sz="2800" dirty="0" smtClean="0"/>
                        <a:t>Blocs LR</a:t>
                      </a:r>
                      <a:r>
                        <a:rPr lang="fr-FR" sz="2800" baseline="0" dirty="0" smtClean="0"/>
                        <a:t> (péri+++)</a:t>
                      </a:r>
                      <a:endParaRPr lang="fr-FR" sz="2800" dirty="0" smtClean="0"/>
                    </a:p>
                    <a:p>
                      <a:pPr algn="l"/>
                      <a:r>
                        <a:rPr lang="fr-FR" sz="2800" dirty="0" smtClean="0"/>
                        <a:t>Analgésie</a:t>
                      </a:r>
                      <a:r>
                        <a:rPr lang="fr-FR" sz="2800" baseline="0" dirty="0" smtClean="0"/>
                        <a:t> </a:t>
                      </a:r>
                      <a:endParaRPr lang="fr-FR" sz="2800" dirty="0"/>
                    </a:p>
                  </a:txBody>
                  <a:tcPr/>
                </a:tc>
              </a:tr>
              <a:tr h="1306197">
                <a:tc>
                  <a:txBody>
                    <a:bodyPr/>
                    <a:lstStyle/>
                    <a:p>
                      <a:pPr algn="l"/>
                      <a:r>
                        <a:rPr lang="fr-FR" sz="3200" b="1" dirty="0" smtClean="0">
                          <a:solidFill>
                            <a:schemeClr val="tx2"/>
                          </a:solidFill>
                        </a:rPr>
                        <a:t>Pertes </a:t>
                      </a:r>
                      <a:r>
                        <a:rPr lang="fr-FR" sz="3200" b="1" dirty="0" smtClean="0">
                          <a:solidFill>
                            <a:schemeClr val="tx2"/>
                          </a:solidFill>
                        </a:rPr>
                        <a:t>caloriques</a:t>
                      </a:r>
                      <a:endParaRPr lang="fr-F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/>
                        <a:t>Morbidité PO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/>
                        <a:t>Réchauffement</a:t>
                      </a:r>
                      <a:r>
                        <a:rPr lang="fr-FR" sz="2800" baseline="0" dirty="0" smtClean="0"/>
                        <a:t> externe</a:t>
                      </a:r>
                    </a:p>
                    <a:p>
                      <a:pPr algn="l"/>
                      <a:r>
                        <a:rPr lang="fr-FR" sz="2800" baseline="0" dirty="0" smtClean="0"/>
                        <a:t>Solutés chauds</a:t>
                      </a:r>
                      <a:endParaRPr lang="fr-FR" sz="2800" dirty="0"/>
                    </a:p>
                  </a:txBody>
                  <a:tcPr/>
                </a:tc>
              </a:tr>
              <a:tr h="1702014">
                <a:tc>
                  <a:txBody>
                    <a:bodyPr/>
                    <a:lstStyle/>
                    <a:p>
                      <a:pPr algn="l"/>
                      <a:r>
                        <a:rPr lang="fr-FR" sz="3200" b="1" dirty="0" smtClean="0">
                          <a:solidFill>
                            <a:schemeClr val="tx2"/>
                          </a:solidFill>
                        </a:rPr>
                        <a:t>Anesthésie</a:t>
                      </a:r>
                      <a:endParaRPr lang="fr-FR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Morbidité</a:t>
                      </a:r>
                      <a:r>
                        <a:rPr lang="fr-FR" sz="2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</a:t>
                      </a:r>
                      <a:endParaRPr lang="fr-FR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/>
                        <a:t>Anesthésiques</a:t>
                      </a:r>
                      <a:r>
                        <a:rPr lang="fr-FR" sz="2800" baseline="0" dirty="0" smtClean="0"/>
                        <a:t> de c</a:t>
                      </a:r>
                      <a:r>
                        <a:rPr lang="fr-FR" sz="2800" dirty="0" smtClean="0"/>
                        <a:t>ourte</a:t>
                      </a:r>
                      <a:r>
                        <a:rPr lang="fr-FR" sz="2800" baseline="0" dirty="0" smtClean="0"/>
                        <a:t> durée d’action</a:t>
                      </a:r>
                    </a:p>
                    <a:p>
                      <a:pPr algn="l"/>
                      <a:r>
                        <a:rPr lang="fr-FR" sz="2800" baseline="0" dirty="0" smtClean="0"/>
                        <a:t>Monitoring du remplissage ++++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875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5" y="261258"/>
            <a:ext cx="4446868" cy="231929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323114" y="1075962"/>
            <a:ext cx="692663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2</a:t>
            </a:r>
            <a:r>
              <a: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: </a:t>
            </a:r>
            <a:r>
              <a:rPr lang="fr-FR" b="1" dirty="0" smtClean="0"/>
              <a:t>Post</a:t>
            </a:r>
            <a:r>
              <a: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-opératoire</a:t>
            </a:r>
            <a:endParaRPr kumimoji="0" lang="fr-FR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2575683" y="1404258"/>
            <a:ext cx="624717" cy="1711264"/>
          </a:xfrm>
          <a:prstGeom prst="down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38334"/>
              </p:ext>
            </p:extLst>
          </p:nvPr>
        </p:nvGraphicFramePr>
        <p:xfrm>
          <a:off x="457200" y="2695235"/>
          <a:ext cx="12058650" cy="318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19550"/>
                <a:gridCol w="4019550"/>
                <a:gridCol w="4019550"/>
              </a:tblGrid>
              <a:tr h="55415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>
                          <a:solidFill>
                            <a:schemeClr val="folHlink"/>
                          </a:solidFill>
                        </a:rPr>
                        <a:t>Impact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smtClean="0">
                          <a:solidFill>
                            <a:schemeClr val="folHlink"/>
                          </a:solidFill>
                        </a:rPr>
                        <a:t>Prise </a:t>
                      </a:r>
                      <a:r>
                        <a:rPr lang="fr-FR" sz="2800" dirty="0" smtClean="0">
                          <a:solidFill>
                            <a:schemeClr val="folHlink"/>
                          </a:solidFill>
                        </a:rPr>
                        <a:t>en </a:t>
                      </a:r>
                      <a:r>
                        <a:rPr lang="fr-FR" sz="2800" dirty="0" smtClean="0">
                          <a:solidFill>
                            <a:schemeClr val="folHlink"/>
                          </a:solidFill>
                        </a:rPr>
                        <a:t>charge</a:t>
                      </a:r>
                      <a:endParaRPr lang="fr-FR" sz="2800" dirty="0" smtClean="0">
                        <a:solidFill>
                          <a:schemeClr val="folHlink"/>
                        </a:solidFill>
                      </a:endParaRPr>
                    </a:p>
                  </a:txBody>
                  <a:tcPr/>
                </a:tc>
              </a:tr>
              <a:tr h="687902">
                <a:tc>
                  <a:txBody>
                    <a:bodyPr/>
                    <a:lstStyle/>
                    <a:p>
                      <a:pPr algn="l"/>
                      <a:r>
                        <a:rPr lang="fr-FR" sz="2800" b="1" dirty="0" smtClean="0">
                          <a:solidFill>
                            <a:schemeClr val="tx2"/>
                          </a:solidFill>
                        </a:rPr>
                        <a:t>douleur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 smtClean="0"/>
                        <a:t>morbidité PO</a:t>
                      </a:r>
                    </a:p>
                    <a:p>
                      <a:pPr algn="l"/>
                      <a:r>
                        <a:rPr lang="fr-FR" sz="2400" dirty="0" smtClean="0"/>
                        <a:t>retard mobilisation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multimodale</a:t>
                      </a:r>
                      <a:endParaRPr lang="fr-FR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28953">
                <a:tc>
                  <a:txBody>
                    <a:bodyPr/>
                    <a:lstStyle/>
                    <a:p>
                      <a:pPr algn="l"/>
                      <a:r>
                        <a:rPr lang="fr-FR" sz="2800" b="1" dirty="0" smtClean="0">
                          <a:solidFill>
                            <a:schemeClr val="tx2"/>
                          </a:solidFill>
                        </a:rPr>
                        <a:t>nausées / iléus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 smtClean="0"/>
                        <a:t>retard alimentation orale, catabolisme  accru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 smtClean="0">
                          <a:solidFill>
                            <a:schemeClr val="accent2"/>
                          </a:solidFill>
                        </a:rPr>
                        <a:t>Réalimentation </a:t>
                      </a:r>
                      <a:r>
                        <a:rPr lang="fr-FR" sz="2400" dirty="0" smtClean="0">
                          <a:solidFill>
                            <a:schemeClr val="accent2"/>
                          </a:solidFill>
                        </a:rPr>
                        <a:t>entérale précoce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ALR / AINS </a:t>
                      </a: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&gt; </a:t>
                      </a:r>
                      <a:r>
                        <a:rPr lang="fr-FR" sz="2400" dirty="0" smtClean="0">
                          <a:solidFill>
                            <a:srgbClr val="000000"/>
                          </a:solidFill>
                        </a:rPr>
                        <a:t>opiacés</a:t>
                      </a:r>
                    </a:p>
                  </a:txBody>
                  <a:tcPr/>
                </a:tc>
              </a:tr>
              <a:tr h="623209">
                <a:tc>
                  <a:txBody>
                    <a:bodyPr/>
                    <a:lstStyle/>
                    <a:p>
                      <a:pPr algn="l"/>
                      <a:r>
                        <a:rPr lang="fr-FR" sz="2800" b="1" dirty="0" smtClean="0">
                          <a:solidFill>
                            <a:schemeClr val="tx2"/>
                          </a:solidFill>
                        </a:rPr>
                        <a:t>sommeil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 smtClean="0"/>
                        <a:t>stress, asthénie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Environnement</a:t>
                      </a:r>
                      <a:r>
                        <a:rPr lang="fr-FR" sz="2400" baseline="0" dirty="0" smtClean="0"/>
                        <a:t>/ </a:t>
                      </a:r>
                      <a:r>
                        <a:rPr lang="fr-FR" sz="2400" baseline="0" dirty="0" err="1" smtClean="0"/>
                        <a:t>ttt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70043"/>
              </p:ext>
            </p:extLst>
          </p:nvPr>
        </p:nvGraphicFramePr>
        <p:xfrm>
          <a:off x="457200" y="5884275"/>
          <a:ext cx="12058650" cy="2865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19550"/>
                <a:gridCol w="4019550"/>
                <a:gridCol w="401955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b="1" dirty="0" smtClean="0">
                          <a:solidFill>
                            <a:schemeClr val="tx2"/>
                          </a:solidFill>
                        </a:rPr>
                        <a:t>Catabolisme</a:t>
                      </a:r>
                    </a:p>
                    <a:p>
                      <a:pPr algn="l"/>
                      <a:r>
                        <a:rPr lang="fr-FR" sz="2800" b="1" dirty="0" smtClean="0">
                          <a:solidFill>
                            <a:schemeClr val="tx2"/>
                          </a:solidFill>
                        </a:rPr>
                        <a:t>Amyotrophie</a:t>
                      </a:r>
                    </a:p>
                    <a:p>
                      <a:pPr algn="l"/>
                      <a:r>
                        <a:rPr lang="fr-FR" sz="2800" b="1" dirty="0" smtClean="0">
                          <a:solidFill>
                            <a:schemeClr val="tx2"/>
                          </a:solidFill>
                        </a:rPr>
                        <a:t>Immobilisation </a:t>
                      </a:r>
                    </a:p>
                    <a:p>
                      <a:pPr algn="l"/>
                      <a:r>
                        <a:rPr lang="fr-FR" sz="2800" b="1" dirty="0" err="1" smtClean="0">
                          <a:solidFill>
                            <a:schemeClr val="tx2"/>
                          </a:solidFill>
                        </a:rPr>
                        <a:t>Insulinorésistance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/>
                        <a:t>Morbidité</a:t>
                      </a:r>
                      <a:r>
                        <a:rPr lang="fr-FR" sz="2400" b="0" baseline="0" dirty="0" smtClean="0"/>
                        <a:t> PO</a:t>
                      </a:r>
                    </a:p>
                    <a:p>
                      <a:pPr algn="l"/>
                      <a:r>
                        <a:rPr lang="fr-FR" sz="2400" b="0" baseline="0" dirty="0" smtClean="0"/>
                        <a:t>Asthénie</a:t>
                      </a:r>
                    </a:p>
                    <a:p>
                      <a:pPr algn="l"/>
                      <a:r>
                        <a:rPr lang="fr-FR" sz="2400" b="0" baseline="0" dirty="0" smtClean="0"/>
                        <a:t>Retard mobilisation</a:t>
                      </a:r>
                    </a:p>
                    <a:p>
                      <a:pPr algn="l"/>
                      <a:r>
                        <a:rPr lang="fr-FR" sz="2400" b="0" baseline="0" dirty="0" smtClean="0"/>
                        <a:t>Complications décubitus</a:t>
                      </a: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/>
                        <a:t>Analgésie ++</a:t>
                      </a:r>
                    </a:p>
                    <a:p>
                      <a:pPr algn="l"/>
                      <a:r>
                        <a:rPr lang="fr-FR" sz="2400" b="0" dirty="0" smtClean="0"/>
                        <a:t>Rééducation active</a:t>
                      </a:r>
                    </a:p>
                    <a:p>
                      <a:pPr algn="l"/>
                      <a:r>
                        <a:rPr lang="fr-FR" sz="2400" b="0" dirty="0" smtClean="0"/>
                        <a:t>Mobilisation précoce</a:t>
                      </a:r>
                    </a:p>
                    <a:p>
                      <a:pPr algn="l"/>
                      <a:r>
                        <a:rPr lang="fr-FR" sz="2400" b="0" dirty="0" smtClean="0"/>
                        <a:t>Réalimentation précoce</a:t>
                      </a:r>
                    </a:p>
                    <a:p>
                      <a:pPr algn="l"/>
                      <a:r>
                        <a:rPr lang="fr-FR" sz="2400" b="0" dirty="0" smtClean="0"/>
                        <a:t>Contrôle glycémique</a:t>
                      </a:r>
                      <a:endParaRPr lang="fr-FR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800" b="1" dirty="0" smtClean="0">
                          <a:solidFill>
                            <a:schemeClr val="tx2"/>
                          </a:solidFill>
                        </a:rPr>
                        <a:t>Drains, sondes, perfusions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 smtClean="0"/>
                        <a:t>Immobilisation/iléus</a:t>
                      </a:r>
                      <a:endParaRPr lang="fr-FR" sz="2400" baseline="0" dirty="0" smtClean="0"/>
                    </a:p>
                    <a:p>
                      <a:pPr algn="l"/>
                      <a:r>
                        <a:rPr lang="fr-FR" sz="2400" baseline="0" dirty="0" smtClean="0"/>
                        <a:t>Infection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Revoir traditions</a:t>
                      </a:r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..</a:t>
                      </a:r>
                      <a:endParaRPr lang="fr-FR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726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6734587-85BD-4602-B5BB-92C59FB1306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3" y="1567543"/>
            <a:ext cx="12717627" cy="61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42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353</Words>
  <Application>Microsoft Macintosh PowerPoint</Application>
  <PresentationFormat>Personnalisé</PresentationFormat>
  <Paragraphs>131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Calibri</vt:lpstr>
      <vt:lpstr>Courier New</vt:lpstr>
      <vt:lpstr>Helvetica Light</vt:lpstr>
      <vt:lpstr>Helvetica Neue</vt:lpstr>
      <vt:lpstr>Montserrat Bold</vt:lpstr>
      <vt:lpstr>Montserrat Light</vt:lpstr>
      <vt:lpstr>Montserrat Medium</vt:lpstr>
      <vt:lpstr>Wingdings</vt:lpstr>
      <vt:lpstr>Arial</vt:lpstr>
      <vt:lpstr>White</vt:lpstr>
      <vt:lpstr>Colectomies carcinologiques : Prise en charge périopératoire</vt:lpstr>
      <vt:lpstr>     Les grandes lignes: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pratique sur le terrain : </vt:lpstr>
      <vt:lpstr>Pré-habilitation : l’avenir ??</vt:lpstr>
      <vt:lpstr>Impose catégorisation patient :</vt:lpstr>
      <vt:lpstr>Présentation PowerPoint</vt:lpstr>
      <vt:lpstr>Beaucoup de freins….</vt:lpstr>
      <vt:lpstr>Merci 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pierre jannot</cp:lastModifiedBy>
  <cp:revision>61</cp:revision>
  <dcterms:modified xsi:type="dcterms:W3CDTF">2017-12-14T14:09:28Z</dcterms:modified>
</cp:coreProperties>
</file>